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5" r:id="rId4"/>
  </p:sldMasterIdLst>
  <p:notesMasterIdLst>
    <p:notesMasterId r:id="rId25"/>
  </p:notesMasterIdLst>
  <p:sldIdLst>
    <p:sldId id="512" r:id="rId5"/>
    <p:sldId id="485" r:id="rId6"/>
    <p:sldId id="391" r:id="rId7"/>
    <p:sldId id="486" r:id="rId8"/>
    <p:sldId id="1082" r:id="rId9"/>
    <p:sldId id="1076" r:id="rId10"/>
    <p:sldId id="1089" r:id="rId11"/>
    <p:sldId id="1087" r:id="rId12"/>
    <p:sldId id="1122" r:id="rId13"/>
    <p:sldId id="1135" r:id="rId14"/>
    <p:sldId id="1078" r:id="rId15"/>
    <p:sldId id="1126" r:id="rId16"/>
    <p:sldId id="1090" r:id="rId17"/>
    <p:sldId id="1124" r:id="rId18"/>
    <p:sldId id="1107" r:id="rId19"/>
    <p:sldId id="1123" r:id="rId20"/>
    <p:sldId id="1136" r:id="rId21"/>
    <p:sldId id="1109" r:id="rId22"/>
    <p:sldId id="1108" r:id="rId23"/>
    <p:sldId id="1081" r:id="rId2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EB63707-97F5-262E-C1F3-B619E6ED3C0C}" name="Hunter, Oluwatobi O. (she/her/hers)" initials="HOO(" userId="S::Oluwatobi.Hunter@va.gov::59609bcc-7f75-4149-8754-bb2b2bf6d461" providerId="AD"/>
  <p188:author id="{3EAA6E14-3CE6-9F14-E757-78796706ACD2}" name="Krashin, Daniel L." initials="KDL" userId="S::Daniel.Krashin@va.gov::10ae87cf-2e83-4ace-b47c-83a334392956" providerId="AD"/>
  <p188:author id="{5A5C2524-83B4-E21A-2FB5-3D8F4070C0BF}" name="Kathleen Hughes (PFS)" initials="KH(" userId="S::khughes@pfs.us::30177fa0-8f8a-4680-8a68-2e99e1c3ab25" providerId="AD"/>
  <p188:author id="{D165E988-5582-8197-E2F2-9E6B1E74DBDE}" name="psargent312@outlook.com" initials="p" userId="0c9f4176916621bb" providerId="Windows Live"/>
  <p188:author id="{B46AA9EB-2D13-0AA9-A6E6-51E49BFD504A}" name="Kristin Ratliff" initials="KR" userId="S::kratliff@rockitdata.com::48d8bb33-717b-4696-a9b6-2be0e04ca486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skell, Sally" initials="HS" lastIdx="4" clrIdx="0">
    <p:extLst>
      <p:ext uri="{19B8F6BF-5375-455C-9EA6-DF929625EA0E}">
        <p15:presenceInfo xmlns:p15="http://schemas.microsoft.com/office/powerpoint/2012/main" userId="S-1-5-21-59405124-1737108386-623647154-4431" providerId="AD"/>
      </p:ext>
    </p:extLst>
  </p:cmAuthor>
  <p:cmAuthor id="2" name="Driscoll, Mary" initials="DM" lastIdx="3" clrIdx="1">
    <p:extLst>
      <p:ext uri="{19B8F6BF-5375-455C-9EA6-DF929625EA0E}">
        <p15:presenceInfo xmlns:p15="http://schemas.microsoft.com/office/powerpoint/2012/main" userId="S-1-5-21-59405124-1737108386-623647154-210299" providerId="AD"/>
      </p:ext>
    </p:extLst>
  </p:cmAuthor>
  <p:cmAuthor id="3" name="Driscoll, Mary A. (she/her/hers)" initials="DMA(" lastIdx="27" clrIdx="2">
    <p:extLst>
      <p:ext uri="{19B8F6BF-5375-455C-9EA6-DF929625EA0E}">
        <p15:presenceInfo xmlns:p15="http://schemas.microsoft.com/office/powerpoint/2012/main" userId="S::Mary.Driscoll3@va.gov::43d344dd-93c4-4208-a8a6-ebb4ec7f81df" providerId="AD"/>
      </p:ext>
    </p:extLst>
  </p:cmAuthor>
  <p:cmAuthor id="4" name="Sargent, Patricia" initials="SP" lastIdx="8" clrIdx="3">
    <p:extLst>
      <p:ext uri="{19B8F6BF-5375-455C-9EA6-DF929625EA0E}">
        <p15:presenceInfo xmlns:p15="http://schemas.microsoft.com/office/powerpoint/2012/main" userId="S::sargentp@snhmc.org::a5050174-7c44-4e29-900b-beb5ae2a25a8" providerId="AD"/>
      </p:ext>
    </p:extLst>
  </p:cmAuthor>
  <p:cmAuthor id="5" name="Joan Gordon" initials="JG" lastIdx="2" clrIdx="4">
    <p:extLst>
      <p:ext uri="{19B8F6BF-5375-455C-9EA6-DF929625EA0E}">
        <p15:presenceInfo xmlns:p15="http://schemas.microsoft.com/office/powerpoint/2012/main" userId="S::jgordon@pharosgroupinc.com::f23b0544-e36f-4184-a7db-bbb0ffc4332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8F0"/>
    <a:srgbClr val="D5CD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6127" autoAdjust="0"/>
    <p:restoredTop sz="86420" autoAdjust="0"/>
  </p:normalViewPr>
  <p:slideViewPr>
    <p:cSldViewPr snapToGrid="0" snapToObjects="1">
      <p:cViewPr>
        <p:scale>
          <a:sx n="110" d="100"/>
          <a:sy n="110" d="100"/>
        </p:scale>
        <p:origin x="-3088" y="152"/>
      </p:cViewPr>
      <p:guideLst>
        <p:guide orient="horz" pos="2208"/>
        <p:guide pos="3840"/>
      </p:guideLst>
    </p:cSldViewPr>
  </p:slideViewPr>
  <p:outlineViewPr>
    <p:cViewPr>
      <p:scale>
        <a:sx n="33" d="100"/>
        <a:sy n="33" d="100"/>
      </p:scale>
      <p:origin x="0" y="-2232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928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CFED11-EF4F-4FCB-945E-5C505C9BDAA9}" type="doc">
      <dgm:prSet loTypeId="urn:microsoft.com/office/officeart/2008/layout/LinedList" loCatId="list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9051C52A-A030-4C74-BCDC-1D1BC7486452}">
      <dgm:prSet custT="1"/>
      <dgm:spPr/>
      <dgm:t>
        <a:bodyPr/>
        <a:lstStyle/>
        <a:p>
          <a:r>
            <a:rPr lang="en-US" sz="2800" dirty="0"/>
            <a:t>Acute pain associated with moderately to severely painful surgery (e.g., thoracic, major abdominal, or major orthopedic)</a:t>
          </a:r>
        </a:p>
      </dgm:t>
      <dgm:extLst>
        <a:ext uri="{E40237B7-FDA0-4F09-8148-C483321AD2D9}">
          <dgm14:cNvPr xmlns:dgm14="http://schemas.microsoft.com/office/drawing/2010/diagram" id="0" name="" descr="Acute pain associated with moderately to severely painful surgery (e.g. thoracic, major abdominal, or major orthopedic)&#10;Opioid-experienced patients&#10;Patients at risk for opioid-related adverse events (e.g. as&#10;Non-operative patients with severe acute pain refractory to multimodal analgesics"/>
        </a:ext>
      </dgm:extLst>
    </dgm:pt>
    <dgm:pt modelId="{6C269ED6-25FF-428C-B4EF-32FD181A019D}" type="parTrans" cxnId="{9516C746-8767-4651-9D8C-1170941606D5}">
      <dgm:prSet/>
      <dgm:spPr/>
      <dgm:t>
        <a:bodyPr/>
        <a:lstStyle/>
        <a:p>
          <a:endParaRPr lang="en-US" sz="1400"/>
        </a:p>
      </dgm:t>
    </dgm:pt>
    <dgm:pt modelId="{0DCFE54D-1CCA-4541-A506-65B39A63254C}" type="sibTrans" cxnId="{9516C746-8767-4651-9D8C-1170941606D5}">
      <dgm:prSet/>
      <dgm:spPr/>
      <dgm:t>
        <a:bodyPr/>
        <a:lstStyle/>
        <a:p>
          <a:endParaRPr lang="en-US" sz="1400"/>
        </a:p>
      </dgm:t>
    </dgm:pt>
    <dgm:pt modelId="{8384910F-A51E-43C3-A061-7706E21346E3}">
      <dgm:prSet custT="1"/>
      <dgm:spPr/>
      <dgm:t>
        <a:bodyPr/>
        <a:lstStyle/>
        <a:p>
          <a:r>
            <a:rPr lang="en-US" sz="2800" dirty="0"/>
            <a:t>Opioid-experienced patients</a:t>
          </a:r>
        </a:p>
      </dgm:t>
      <dgm:extLst>
        <a:ext uri="{E40237B7-FDA0-4F09-8148-C483321AD2D9}">
          <dgm14:cNvPr xmlns:dgm14="http://schemas.microsoft.com/office/drawing/2010/diagram" id="0" name="" descr="Acute pain associated with moderately to severely painful surgery&#10;Opioid-experienced patients&#10;Patients at risk for opioid-related adverse events&#10;Non-operative patients with severe acute pain refractory to multimodal analgesics"/>
        </a:ext>
      </dgm:extLst>
    </dgm:pt>
    <dgm:pt modelId="{8DAA0C24-C2C2-4472-9E94-3C7714B16537}" type="parTrans" cxnId="{0ACC4063-F644-465A-84A5-75FB9AF5D66B}">
      <dgm:prSet/>
      <dgm:spPr/>
      <dgm:t>
        <a:bodyPr/>
        <a:lstStyle/>
        <a:p>
          <a:endParaRPr lang="en-US" sz="1400"/>
        </a:p>
      </dgm:t>
    </dgm:pt>
    <dgm:pt modelId="{BA4BD10D-B2AC-4046-9747-CFBA19A0D79E}" type="sibTrans" cxnId="{0ACC4063-F644-465A-84A5-75FB9AF5D66B}">
      <dgm:prSet/>
      <dgm:spPr/>
      <dgm:t>
        <a:bodyPr/>
        <a:lstStyle/>
        <a:p>
          <a:endParaRPr lang="en-US" sz="1400"/>
        </a:p>
      </dgm:t>
    </dgm:pt>
    <dgm:pt modelId="{7AAA4A76-84B8-4A13-AD71-5F27C75171E2}">
      <dgm:prSet custT="1"/>
      <dgm:spPr/>
      <dgm:t>
        <a:bodyPr/>
        <a:lstStyle/>
        <a:p>
          <a:r>
            <a:rPr lang="en-US" sz="2800" dirty="0"/>
            <a:t>Patients at risk for opioid-related adverse events (e.g., asthma, sleep apnea, home oxygen, substance misuse)</a:t>
          </a:r>
        </a:p>
      </dgm:t>
      <dgm:extLst>
        <a:ext uri="{E40237B7-FDA0-4F09-8148-C483321AD2D9}">
          <dgm14:cNvPr xmlns:dgm14="http://schemas.microsoft.com/office/drawing/2010/diagram" id="0" name="" descr="Acute pain associated with moderately to severely painful surgery&#10;Opioid-experienced patients&#10;Patients at risk for opioid-related adverse events (e.g. asthma, sleep apnea, home oxygen, substance misuse)&#10;Non-operative patients with severe acute pain refractory to multimodal analgesics"/>
        </a:ext>
      </dgm:extLst>
    </dgm:pt>
    <dgm:pt modelId="{E397C6DD-BD12-45C1-8E30-085E54B9E922}" type="parTrans" cxnId="{97D5B0D3-886A-496F-BACD-71F636EFBEFC}">
      <dgm:prSet/>
      <dgm:spPr/>
      <dgm:t>
        <a:bodyPr/>
        <a:lstStyle/>
        <a:p>
          <a:endParaRPr lang="en-US" sz="1400"/>
        </a:p>
      </dgm:t>
    </dgm:pt>
    <dgm:pt modelId="{6B7238F4-A974-4E38-B0B9-16CE0BC2BF29}" type="sibTrans" cxnId="{97D5B0D3-886A-496F-BACD-71F636EFBEFC}">
      <dgm:prSet/>
      <dgm:spPr/>
      <dgm:t>
        <a:bodyPr/>
        <a:lstStyle/>
        <a:p>
          <a:endParaRPr lang="en-US" sz="1400"/>
        </a:p>
      </dgm:t>
    </dgm:pt>
    <dgm:pt modelId="{04785B6B-D69E-463B-ACFA-A0CD55B0BF7D}">
      <dgm:prSet/>
      <dgm:spPr/>
      <dgm:t>
        <a:bodyPr/>
        <a:lstStyle/>
        <a:p>
          <a:r>
            <a:rPr lang="en-US" dirty="0"/>
            <a:t>Non-operative patients with severe acute pain or palliative care refractory to multimodal analgesics </a:t>
          </a:r>
        </a:p>
      </dgm:t>
      <dgm:extLst>
        <a:ext uri="{E40237B7-FDA0-4F09-8148-C483321AD2D9}">
          <dgm14:cNvPr xmlns:dgm14="http://schemas.microsoft.com/office/drawing/2010/diagram" id="0" name="" descr="Acute pain associated with moderately to severely painful surgery&#10;Opioid-experienced patients&#10;Patients at risk for opioid-related adverse events&#10;Non-operative patients with severe acute pain refractory to multimodal analgesics"/>
        </a:ext>
      </dgm:extLst>
    </dgm:pt>
    <dgm:pt modelId="{8B21C251-85DC-4EC7-8354-AE8882B652F7}" type="parTrans" cxnId="{2BD6F523-91CF-4858-B6DF-98A58174B2E5}">
      <dgm:prSet/>
      <dgm:spPr/>
      <dgm:t>
        <a:bodyPr/>
        <a:lstStyle/>
        <a:p>
          <a:endParaRPr lang="en-US"/>
        </a:p>
      </dgm:t>
    </dgm:pt>
    <dgm:pt modelId="{4A8266E5-B215-4CFE-8267-58EDFE7205D9}" type="sibTrans" cxnId="{2BD6F523-91CF-4858-B6DF-98A58174B2E5}">
      <dgm:prSet/>
      <dgm:spPr/>
      <dgm:t>
        <a:bodyPr/>
        <a:lstStyle/>
        <a:p>
          <a:endParaRPr lang="en-US"/>
        </a:p>
      </dgm:t>
    </dgm:pt>
    <dgm:pt modelId="{D0B3B9C8-2DF0-481A-9447-FFE4A3E3DE92}" type="pres">
      <dgm:prSet presAssocID="{57CFED11-EF4F-4FCB-945E-5C505C9BDAA9}" presName="vert0" presStyleCnt="0">
        <dgm:presLayoutVars>
          <dgm:dir/>
          <dgm:animOne val="branch"/>
          <dgm:animLvl val="lvl"/>
        </dgm:presLayoutVars>
      </dgm:prSet>
      <dgm:spPr/>
    </dgm:pt>
    <dgm:pt modelId="{5AC05009-81C1-4F70-AC2A-F0FE8A23DF82}" type="pres">
      <dgm:prSet presAssocID="{9051C52A-A030-4C74-BCDC-1D1BC7486452}" presName="thickLine" presStyleLbl="alignNode1" presStyleIdx="0" presStyleCnt="4"/>
      <dgm:spPr/>
    </dgm:pt>
    <dgm:pt modelId="{6165EFF9-D960-4347-8F84-39955DD2891C}" type="pres">
      <dgm:prSet presAssocID="{9051C52A-A030-4C74-BCDC-1D1BC7486452}" presName="horz1" presStyleCnt="0"/>
      <dgm:spPr/>
    </dgm:pt>
    <dgm:pt modelId="{E6EB671A-5153-4D13-BD88-12E95F0B4BB0}" type="pres">
      <dgm:prSet presAssocID="{9051C52A-A030-4C74-BCDC-1D1BC7486452}" presName="tx1" presStyleLbl="revTx" presStyleIdx="0" presStyleCnt="4"/>
      <dgm:spPr/>
    </dgm:pt>
    <dgm:pt modelId="{3EA34DFC-BE26-41E9-98BC-335922948220}" type="pres">
      <dgm:prSet presAssocID="{9051C52A-A030-4C74-BCDC-1D1BC7486452}" presName="vert1" presStyleCnt="0"/>
      <dgm:spPr/>
    </dgm:pt>
    <dgm:pt modelId="{9BF33696-1153-4881-B741-BB84E935EFAC}" type="pres">
      <dgm:prSet presAssocID="{8384910F-A51E-43C3-A061-7706E21346E3}" presName="thickLine" presStyleLbl="alignNode1" presStyleIdx="1" presStyleCnt="4"/>
      <dgm:spPr/>
    </dgm:pt>
    <dgm:pt modelId="{5377A33D-1FF2-4B42-8825-808C26539490}" type="pres">
      <dgm:prSet presAssocID="{8384910F-A51E-43C3-A061-7706E21346E3}" presName="horz1" presStyleCnt="0"/>
      <dgm:spPr/>
    </dgm:pt>
    <dgm:pt modelId="{E43411CA-A74E-4039-BBE8-E48B45B1AD34}" type="pres">
      <dgm:prSet presAssocID="{8384910F-A51E-43C3-A061-7706E21346E3}" presName="tx1" presStyleLbl="revTx" presStyleIdx="1" presStyleCnt="4"/>
      <dgm:spPr/>
    </dgm:pt>
    <dgm:pt modelId="{0153F2D3-457F-4915-8B7A-B8CF6FF82E82}" type="pres">
      <dgm:prSet presAssocID="{8384910F-A51E-43C3-A061-7706E21346E3}" presName="vert1" presStyleCnt="0"/>
      <dgm:spPr/>
    </dgm:pt>
    <dgm:pt modelId="{28920106-8610-4EA7-BE9A-900DFF2B3184}" type="pres">
      <dgm:prSet presAssocID="{7AAA4A76-84B8-4A13-AD71-5F27C75171E2}" presName="thickLine" presStyleLbl="alignNode1" presStyleIdx="2" presStyleCnt="4"/>
      <dgm:spPr/>
    </dgm:pt>
    <dgm:pt modelId="{6FD318D7-4D95-4B56-A506-8A4DDD136084}" type="pres">
      <dgm:prSet presAssocID="{7AAA4A76-84B8-4A13-AD71-5F27C75171E2}" presName="horz1" presStyleCnt="0"/>
      <dgm:spPr/>
    </dgm:pt>
    <dgm:pt modelId="{404BD69A-ED38-4BB6-A3F3-45BF7C057C4E}" type="pres">
      <dgm:prSet presAssocID="{7AAA4A76-84B8-4A13-AD71-5F27C75171E2}" presName="tx1" presStyleLbl="revTx" presStyleIdx="2" presStyleCnt="4"/>
      <dgm:spPr/>
    </dgm:pt>
    <dgm:pt modelId="{D372A94A-3DE2-4696-8D30-8FB5CB802E20}" type="pres">
      <dgm:prSet presAssocID="{7AAA4A76-84B8-4A13-AD71-5F27C75171E2}" presName="vert1" presStyleCnt="0"/>
      <dgm:spPr/>
    </dgm:pt>
    <dgm:pt modelId="{C38E252E-9225-4983-95C5-543605ED962E}" type="pres">
      <dgm:prSet presAssocID="{04785B6B-D69E-463B-ACFA-A0CD55B0BF7D}" presName="thickLine" presStyleLbl="alignNode1" presStyleIdx="3" presStyleCnt="4"/>
      <dgm:spPr/>
    </dgm:pt>
    <dgm:pt modelId="{1C3592E4-089D-4EE3-BAD2-589D87328112}" type="pres">
      <dgm:prSet presAssocID="{04785B6B-D69E-463B-ACFA-A0CD55B0BF7D}" presName="horz1" presStyleCnt="0"/>
      <dgm:spPr/>
    </dgm:pt>
    <dgm:pt modelId="{998AAE85-3D9C-4DE0-B0D0-156DCA4499C3}" type="pres">
      <dgm:prSet presAssocID="{04785B6B-D69E-463B-ACFA-A0CD55B0BF7D}" presName="tx1" presStyleLbl="revTx" presStyleIdx="3" presStyleCnt="4"/>
      <dgm:spPr/>
    </dgm:pt>
    <dgm:pt modelId="{4745D501-1B5D-4687-B094-1E1B633B795C}" type="pres">
      <dgm:prSet presAssocID="{04785B6B-D69E-463B-ACFA-A0CD55B0BF7D}" presName="vert1" presStyleCnt="0"/>
      <dgm:spPr/>
    </dgm:pt>
  </dgm:ptLst>
  <dgm:cxnLst>
    <dgm:cxn modelId="{39864500-718F-44FE-8C4A-6B0C9EBEABDE}" type="presOf" srcId="{8384910F-A51E-43C3-A061-7706E21346E3}" destId="{E43411CA-A74E-4039-BBE8-E48B45B1AD34}" srcOrd="0" destOrd="0" presId="urn:microsoft.com/office/officeart/2008/layout/LinedList"/>
    <dgm:cxn modelId="{2BD6F523-91CF-4858-B6DF-98A58174B2E5}" srcId="{57CFED11-EF4F-4FCB-945E-5C505C9BDAA9}" destId="{04785B6B-D69E-463B-ACFA-A0CD55B0BF7D}" srcOrd="3" destOrd="0" parTransId="{8B21C251-85DC-4EC7-8354-AE8882B652F7}" sibTransId="{4A8266E5-B215-4CFE-8267-58EDFE7205D9}"/>
    <dgm:cxn modelId="{6545DD2A-3782-4CC2-9FE3-6A0CCB221220}" type="presOf" srcId="{57CFED11-EF4F-4FCB-945E-5C505C9BDAA9}" destId="{D0B3B9C8-2DF0-481A-9447-FFE4A3E3DE92}" srcOrd="0" destOrd="0" presId="urn:microsoft.com/office/officeart/2008/layout/LinedList"/>
    <dgm:cxn modelId="{9516C746-8767-4651-9D8C-1170941606D5}" srcId="{57CFED11-EF4F-4FCB-945E-5C505C9BDAA9}" destId="{9051C52A-A030-4C74-BCDC-1D1BC7486452}" srcOrd="0" destOrd="0" parTransId="{6C269ED6-25FF-428C-B4EF-32FD181A019D}" sibTransId="{0DCFE54D-1CCA-4541-A506-65B39A63254C}"/>
    <dgm:cxn modelId="{F203354B-B89D-433C-AA19-B293D3729152}" type="presOf" srcId="{04785B6B-D69E-463B-ACFA-A0CD55B0BF7D}" destId="{998AAE85-3D9C-4DE0-B0D0-156DCA4499C3}" srcOrd="0" destOrd="0" presId="urn:microsoft.com/office/officeart/2008/layout/LinedList"/>
    <dgm:cxn modelId="{0ACC4063-F644-465A-84A5-75FB9AF5D66B}" srcId="{57CFED11-EF4F-4FCB-945E-5C505C9BDAA9}" destId="{8384910F-A51E-43C3-A061-7706E21346E3}" srcOrd="1" destOrd="0" parTransId="{8DAA0C24-C2C2-4472-9E94-3C7714B16537}" sibTransId="{BA4BD10D-B2AC-4046-9747-CFBA19A0D79E}"/>
    <dgm:cxn modelId="{87545192-8519-4DE7-8790-7CBC2BCDEEFF}" type="presOf" srcId="{9051C52A-A030-4C74-BCDC-1D1BC7486452}" destId="{E6EB671A-5153-4D13-BD88-12E95F0B4BB0}" srcOrd="0" destOrd="0" presId="urn:microsoft.com/office/officeart/2008/layout/LinedList"/>
    <dgm:cxn modelId="{502360A3-1B58-497D-80D5-D2C4C20A4D03}" type="presOf" srcId="{7AAA4A76-84B8-4A13-AD71-5F27C75171E2}" destId="{404BD69A-ED38-4BB6-A3F3-45BF7C057C4E}" srcOrd="0" destOrd="0" presId="urn:microsoft.com/office/officeart/2008/layout/LinedList"/>
    <dgm:cxn modelId="{97D5B0D3-886A-496F-BACD-71F636EFBEFC}" srcId="{57CFED11-EF4F-4FCB-945E-5C505C9BDAA9}" destId="{7AAA4A76-84B8-4A13-AD71-5F27C75171E2}" srcOrd="2" destOrd="0" parTransId="{E397C6DD-BD12-45C1-8E30-085E54B9E922}" sibTransId="{6B7238F4-A974-4E38-B0B9-16CE0BC2BF29}"/>
    <dgm:cxn modelId="{D39FCDF1-ED8A-4A3D-9419-58B9CFA68EA0}" type="presParOf" srcId="{D0B3B9C8-2DF0-481A-9447-FFE4A3E3DE92}" destId="{5AC05009-81C1-4F70-AC2A-F0FE8A23DF82}" srcOrd="0" destOrd="0" presId="urn:microsoft.com/office/officeart/2008/layout/LinedList"/>
    <dgm:cxn modelId="{696B590C-B241-4072-9722-2891C30E7F5E}" type="presParOf" srcId="{D0B3B9C8-2DF0-481A-9447-FFE4A3E3DE92}" destId="{6165EFF9-D960-4347-8F84-39955DD2891C}" srcOrd="1" destOrd="0" presId="urn:microsoft.com/office/officeart/2008/layout/LinedList"/>
    <dgm:cxn modelId="{3A43854E-8BDD-4C98-9323-90A0DC0482BF}" type="presParOf" srcId="{6165EFF9-D960-4347-8F84-39955DD2891C}" destId="{E6EB671A-5153-4D13-BD88-12E95F0B4BB0}" srcOrd="0" destOrd="0" presId="urn:microsoft.com/office/officeart/2008/layout/LinedList"/>
    <dgm:cxn modelId="{5F7F1AC6-5A00-4EB6-931A-5EE5DE3463E7}" type="presParOf" srcId="{6165EFF9-D960-4347-8F84-39955DD2891C}" destId="{3EA34DFC-BE26-41E9-98BC-335922948220}" srcOrd="1" destOrd="0" presId="urn:microsoft.com/office/officeart/2008/layout/LinedList"/>
    <dgm:cxn modelId="{3ACA0995-C375-4137-AFDE-6F160808B6F0}" type="presParOf" srcId="{D0B3B9C8-2DF0-481A-9447-FFE4A3E3DE92}" destId="{9BF33696-1153-4881-B741-BB84E935EFAC}" srcOrd="2" destOrd="0" presId="urn:microsoft.com/office/officeart/2008/layout/LinedList"/>
    <dgm:cxn modelId="{CFD43EDE-F99D-455D-A09B-B608CD7CEECE}" type="presParOf" srcId="{D0B3B9C8-2DF0-481A-9447-FFE4A3E3DE92}" destId="{5377A33D-1FF2-4B42-8825-808C26539490}" srcOrd="3" destOrd="0" presId="urn:microsoft.com/office/officeart/2008/layout/LinedList"/>
    <dgm:cxn modelId="{E0AC5B0C-E8FD-4CDB-972C-BB4F9FCCFEA6}" type="presParOf" srcId="{5377A33D-1FF2-4B42-8825-808C26539490}" destId="{E43411CA-A74E-4039-BBE8-E48B45B1AD34}" srcOrd="0" destOrd="0" presId="urn:microsoft.com/office/officeart/2008/layout/LinedList"/>
    <dgm:cxn modelId="{66ACB63A-BB17-495E-B31E-838EBF8EAB57}" type="presParOf" srcId="{5377A33D-1FF2-4B42-8825-808C26539490}" destId="{0153F2D3-457F-4915-8B7A-B8CF6FF82E82}" srcOrd="1" destOrd="0" presId="urn:microsoft.com/office/officeart/2008/layout/LinedList"/>
    <dgm:cxn modelId="{2F2C172E-6415-476D-A4F5-3F77F4D99132}" type="presParOf" srcId="{D0B3B9C8-2DF0-481A-9447-FFE4A3E3DE92}" destId="{28920106-8610-4EA7-BE9A-900DFF2B3184}" srcOrd="4" destOrd="0" presId="urn:microsoft.com/office/officeart/2008/layout/LinedList"/>
    <dgm:cxn modelId="{962407F4-9596-4E46-8BBE-9B398BEB5E72}" type="presParOf" srcId="{D0B3B9C8-2DF0-481A-9447-FFE4A3E3DE92}" destId="{6FD318D7-4D95-4B56-A506-8A4DDD136084}" srcOrd="5" destOrd="0" presId="urn:microsoft.com/office/officeart/2008/layout/LinedList"/>
    <dgm:cxn modelId="{2D9A3741-5B87-4385-90DE-615D44AE1DFC}" type="presParOf" srcId="{6FD318D7-4D95-4B56-A506-8A4DDD136084}" destId="{404BD69A-ED38-4BB6-A3F3-45BF7C057C4E}" srcOrd="0" destOrd="0" presId="urn:microsoft.com/office/officeart/2008/layout/LinedList"/>
    <dgm:cxn modelId="{50B83FED-AD97-46D8-BE12-80395075699B}" type="presParOf" srcId="{6FD318D7-4D95-4B56-A506-8A4DDD136084}" destId="{D372A94A-3DE2-4696-8D30-8FB5CB802E20}" srcOrd="1" destOrd="0" presId="urn:microsoft.com/office/officeart/2008/layout/LinedList"/>
    <dgm:cxn modelId="{04ACA3BB-E104-4A70-8200-A049B833805E}" type="presParOf" srcId="{D0B3B9C8-2DF0-481A-9447-FFE4A3E3DE92}" destId="{C38E252E-9225-4983-95C5-543605ED962E}" srcOrd="6" destOrd="0" presId="urn:microsoft.com/office/officeart/2008/layout/LinedList"/>
    <dgm:cxn modelId="{FA181D5B-63A7-44D4-9AFF-45D4FF7DCA2E}" type="presParOf" srcId="{D0B3B9C8-2DF0-481A-9447-FFE4A3E3DE92}" destId="{1C3592E4-089D-4EE3-BAD2-589D87328112}" srcOrd="7" destOrd="0" presId="urn:microsoft.com/office/officeart/2008/layout/LinedList"/>
    <dgm:cxn modelId="{7237F6C4-5D7C-443D-983D-64D853AC6665}" type="presParOf" srcId="{1C3592E4-089D-4EE3-BAD2-589D87328112}" destId="{998AAE85-3D9C-4DE0-B0D0-156DCA4499C3}" srcOrd="0" destOrd="0" presId="urn:microsoft.com/office/officeart/2008/layout/LinedList"/>
    <dgm:cxn modelId="{6C7CE3D6-834F-473D-806F-1183E544D710}" type="presParOf" srcId="{1C3592E4-089D-4EE3-BAD2-589D87328112}" destId="{4745D501-1B5D-4687-B094-1E1B633B795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C05009-81C1-4F70-AC2A-F0FE8A23DF82}">
      <dsp:nvSpPr>
        <dsp:cNvPr id="0" name=""/>
        <dsp:cNvSpPr/>
      </dsp:nvSpPr>
      <dsp:spPr>
        <a:xfrm>
          <a:off x="0" y="0"/>
          <a:ext cx="638293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EB671A-5153-4D13-BD88-12E95F0B4BB0}">
      <dsp:nvSpPr>
        <dsp:cNvPr id="0" name=""/>
        <dsp:cNvSpPr/>
      </dsp:nvSpPr>
      <dsp:spPr>
        <a:xfrm>
          <a:off x="0" y="0"/>
          <a:ext cx="6382934" cy="1382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Acute pain associated with moderately to severely painful surgery (e.g., thoracic, major abdominal, or major orthopedic)</a:t>
          </a:r>
        </a:p>
      </dsp:txBody>
      <dsp:txXfrm>
        <a:off x="0" y="0"/>
        <a:ext cx="6382934" cy="1382300"/>
      </dsp:txXfrm>
    </dsp:sp>
    <dsp:sp modelId="{9BF33696-1153-4881-B741-BB84E935EFAC}">
      <dsp:nvSpPr>
        <dsp:cNvPr id="0" name=""/>
        <dsp:cNvSpPr/>
      </dsp:nvSpPr>
      <dsp:spPr>
        <a:xfrm>
          <a:off x="0" y="1382300"/>
          <a:ext cx="638293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3411CA-A74E-4039-BBE8-E48B45B1AD34}">
      <dsp:nvSpPr>
        <dsp:cNvPr id="0" name=""/>
        <dsp:cNvSpPr/>
      </dsp:nvSpPr>
      <dsp:spPr>
        <a:xfrm>
          <a:off x="0" y="1382300"/>
          <a:ext cx="6382934" cy="1382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Opioid-experienced patients</a:t>
          </a:r>
        </a:p>
      </dsp:txBody>
      <dsp:txXfrm>
        <a:off x="0" y="1382300"/>
        <a:ext cx="6382934" cy="1382300"/>
      </dsp:txXfrm>
    </dsp:sp>
    <dsp:sp modelId="{28920106-8610-4EA7-BE9A-900DFF2B3184}">
      <dsp:nvSpPr>
        <dsp:cNvPr id="0" name=""/>
        <dsp:cNvSpPr/>
      </dsp:nvSpPr>
      <dsp:spPr>
        <a:xfrm>
          <a:off x="0" y="2764601"/>
          <a:ext cx="638293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4BD69A-ED38-4BB6-A3F3-45BF7C057C4E}">
      <dsp:nvSpPr>
        <dsp:cNvPr id="0" name=""/>
        <dsp:cNvSpPr/>
      </dsp:nvSpPr>
      <dsp:spPr>
        <a:xfrm>
          <a:off x="0" y="2764601"/>
          <a:ext cx="6382934" cy="1382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Patients at risk for opioid-related adverse events (e.g., asthma, sleep apnea, home oxygen, substance misuse)</a:t>
          </a:r>
        </a:p>
      </dsp:txBody>
      <dsp:txXfrm>
        <a:off x="0" y="2764601"/>
        <a:ext cx="6382934" cy="1382300"/>
      </dsp:txXfrm>
    </dsp:sp>
    <dsp:sp modelId="{C38E252E-9225-4983-95C5-543605ED962E}">
      <dsp:nvSpPr>
        <dsp:cNvPr id="0" name=""/>
        <dsp:cNvSpPr/>
      </dsp:nvSpPr>
      <dsp:spPr>
        <a:xfrm>
          <a:off x="0" y="4146902"/>
          <a:ext cx="638293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8AAE85-3D9C-4DE0-B0D0-156DCA4499C3}">
      <dsp:nvSpPr>
        <dsp:cNvPr id="0" name=""/>
        <dsp:cNvSpPr/>
      </dsp:nvSpPr>
      <dsp:spPr>
        <a:xfrm>
          <a:off x="0" y="4146902"/>
          <a:ext cx="6382934" cy="1382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Non-operative patients with severe acute pain or palliative care refractory to multimodal analgesics </a:t>
          </a:r>
        </a:p>
      </dsp:txBody>
      <dsp:txXfrm>
        <a:off x="0" y="4146902"/>
        <a:ext cx="6382934" cy="1382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/>
            </a:lvl1pPr>
          </a:lstStyle>
          <a:p>
            <a:fld id="{945151EF-8C5A-EB47-A837-6F583E73D972}" type="datetimeFigureOut">
              <a:rPr lang="en-US" smtClean="0"/>
              <a:t>9/8/24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8"/>
          </a:xfrm>
          <a:prstGeom prst="rect">
            <a:avLst/>
          </a:prstGeom>
        </p:spPr>
        <p:txBody>
          <a:bodyPr vert="horz" lIns="91435" tIns="45718" rIns="91435" bIns="4571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r">
              <a:defRPr sz="1200"/>
            </a:lvl1pPr>
          </a:lstStyle>
          <a:p>
            <a:fld id="{BDB37F59-89C8-864A-A41F-83D4FF37BE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976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489B5-37F6-BA47-8330-3E27D3F8690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7506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8244" indent="-168244" defTabSz="897301">
              <a:buFontTx/>
              <a:buChar char="-"/>
              <a:defRPr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10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557317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Franklin Gothic Book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62EC51-77EF-E649-BB9C-F71D4E37E540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008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897301">
              <a:defRPr/>
            </a:pPr>
            <a:fld id="{BDB37F59-89C8-864A-A41F-83D4FF37BE26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12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45064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13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092270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14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93122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15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571269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16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490351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17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935514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897301">
              <a:defRPr/>
            </a:pPr>
            <a:fld id="{BDB37F59-89C8-864A-A41F-83D4FF37BE26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18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70432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897301">
              <a:defRPr/>
            </a:pPr>
            <a:fld id="{BDB37F59-89C8-864A-A41F-83D4FF37BE26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19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58911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37F59-89C8-864A-A41F-83D4FF37BE2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297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defTabSz="897301">
              <a:buFontTx/>
              <a:buNone/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62EC51-77EF-E649-BB9C-F71D4E37E540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118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62EC51-77EF-E649-BB9C-F71D4E37E540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832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62EC51-77EF-E649-BB9C-F71D4E37E540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679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37F59-89C8-864A-A41F-83D4FF37BE2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25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sz="1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62EC51-77EF-E649-BB9C-F71D4E37E54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205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sz="1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7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36981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8244" indent="-168244" defTabSz="897301">
              <a:buFontTx/>
              <a:buChar char="-"/>
              <a:defRPr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8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14078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36488" indent="-336488" defTabSz="897301">
              <a:buFont typeface="Arial" panose="020B0604020202020204" pitchFamily="34" charset="0"/>
              <a:buChar char="•"/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37F59-89C8-864A-A41F-83D4FF37BE2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82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31AE7-39B8-6A4C-ACCB-A2557665F6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4F05F6-9364-3849-BBD7-33FD58B45E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F8991-F843-D34F-B6E1-12DC42E8C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CC8D8-99E3-D94D-B2CE-AFE641CAC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55F2F-3820-2340-80FC-759E3722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90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657600" y="0"/>
            <a:ext cx="8534400" cy="6858000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  <a:ln>
            <a:solidFill>
              <a:srgbClr val="DC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i="0" dirty="0">
              <a:latin typeface="Calibri" panose="020F0502020204030204" pitchFamily="34" charset="0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b="0" i="0" dirty="0">
              <a:latin typeface="Calibri" panose="020F0502020204030204" pitchFamily="34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03200" y="457200"/>
            <a:ext cx="3251200" cy="1588"/>
          </a:xfrm>
          <a:prstGeom prst="line">
            <a:avLst/>
          </a:prstGeom>
          <a:ln w="50800" cap="sq" cmpd="sng">
            <a:solidFill>
              <a:srgbClr val="7030A0">
                <a:alpha val="8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3201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08">
          <p15:clr>
            <a:srgbClr val="FBAE40"/>
          </p15:clr>
        </p15:guide>
        <p15:guide id="4" pos="2184">
          <p15:clr>
            <a:srgbClr val="FBAE40"/>
          </p15:clr>
        </p15:guide>
        <p15:guide id="5" pos="120">
          <p15:clr>
            <a:srgbClr val="FBAE40"/>
          </p15:clr>
        </p15:guide>
        <p15:guide id="6" pos="25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b="0" i="0" dirty="0">
              <a:latin typeface="Calibri" panose="020F0502020204030204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  <a:ln>
            <a:solidFill>
              <a:srgbClr val="DC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i="0" dirty="0">
              <a:latin typeface="Calibri" panose="020F0502020204030204" pitchFamily="34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03200" y="457200"/>
            <a:ext cx="3251200" cy="1588"/>
          </a:xfrm>
          <a:prstGeom prst="line">
            <a:avLst/>
          </a:prstGeom>
          <a:ln w="50800" cap="sq" cmpd="sng">
            <a:solidFill>
              <a:srgbClr val="7030A0">
                <a:alpha val="8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3312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184">
          <p15:clr>
            <a:srgbClr val="FBAE40"/>
          </p15:clr>
        </p15:guide>
        <p15:guide id="4" pos="120">
          <p15:clr>
            <a:srgbClr val="FBAE40"/>
          </p15:clr>
        </p15:guide>
        <p15:guide id="5" orient="horz" pos="38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13687-A346-294B-B5F5-4FC945768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7FA054-FC5E-1242-92C2-9DB87A632B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44C0A-D917-D246-AD2D-9510D7BEC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28193-9CF9-C34A-8840-B94626499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10D74-DEEA-CD47-B9C4-DEE15BF0D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551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3E44AC-62CB-654D-805C-9C54A1D85E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2D7A04-27B8-5B4B-9C01-96EA8BA550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5D3CD-2D39-5C44-8A4D-CD80DEDD7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C15D5-A6E2-D147-B84D-B6DA1CB85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D38CB-88DA-A644-8559-C3E4AB329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319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203201" y="6477001"/>
            <a:ext cx="10518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Copyrights apply</a:t>
            </a:r>
          </a:p>
        </p:txBody>
      </p:sp>
    </p:spTree>
    <p:extLst>
      <p:ext uri="{BB962C8B-B14F-4D97-AF65-F5344CB8AC3E}">
        <p14:creationId xmlns:p14="http://schemas.microsoft.com/office/powerpoint/2010/main" val="5875664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0589" y="602996"/>
            <a:ext cx="9863455" cy="848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-Light"/>
                <a:cs typeface="Calibri-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5132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b="0" i="0" dirty="0">
              <a:latin typeface="Calibri" panose="020F0502020204030204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  <a:ln>
            <a:solidFill>
              <a:srgbClr val="DC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i="0" dirty="0">
              <a:latin typeface="Calibri" panose="020F0502020204030204" pitchFamily="34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03200" y="457200"/>
            <a:ext cx="3251200" cy="1588"/>
          </a:xfrm>
          <a:prstGeom prst="line">
            <a:avLst/>
          </a:prstGeom>
          <a:ln w="50800" cap="sq" cmpd="sng">
            <a:solidFill>
              <a:srgbClr val="7030A0">
                <a:alpha val="8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173465C-EF7A-5438-8540-30B41EF9129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03200" y="647700"/>
            <a:ext cx="3251200" cy="1676400"/>
          </a:xfrm>
        </p:spPr>
        <p:txBody>
          <a:bodyPr>
            <a:normAutofit/>
          </a:bodyPr>
          <a:lstStyle>
            <a:lvl1pPr>
              <a:buNone/>
              <a:defRPr sz="2200" b="0" i="0">
                <a:latin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Text</a:t>
            </a:r>
          </a:p>
          <a:p>
            <a:pPr lvl="0"/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2722CC3-D4B0-4A81-C24E-6FBD33B7B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647700"/>
            <a:ext cx="7841225" cy="564934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37568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184">
          <p15:clr>
            <a:srgbClr val="FBAE40"/>
          </p15:clr>
        </p15:guide>
        <p15:guide id="4" pos="120">
          <p15:clr>
            <a:srgbClr val="FBAE40"/>
          </p15:clr>
        </p15:guide>
        <p15:guide id="5" orient="horz" pos="38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>
              <a:latin typeface="Franklin Gothic Book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  <a:ln>
            <a:solidFill>
              <a:srgbClr val="DC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Franklin Gothic Book" pitchFamily="34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03200" y="457200"/>
            <a:ext cx="3251200" cy="1588"/>
          </a:xfrm>
          <a:prstGeom prst="line">
            <a:avLst/>
          </a:prstGeom>
          <a:ln w="50800" cap="sq" cmpd="sng">
            <a:solidFill>
              <a:srgbClr val="7030A0">
                <a:alpha val="8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203200" y="685800"/>
            <a:ext cx="3352800" cy="1676400"/>
          </a:xfrm>
        </p:spPr>
        <p:txBody>
          <a:bodyPr>
            <a:normAutofit/>
          </a:bodyPr>
          <a:lstStyle>
            <a:lvl1pPr>
              <a:buNone/>
              <a:defRPr sz="2200" b="1">
                <a:latin typeface="Franklin Gothic Book" pitchFamily="34" charset="0"/>
              </a:defRPr>
            </a:lvl1pPr>
          </a:lstStyle>
          <a:p>
            <a:pPr lvl="0"/>
            <a:r>
              <a:rPr lang="en-US" dirty="0"/>
              <a:t>Text</a:t>
            </a:r>
          </a:p>
          <a:p>
            <a:pPr lvl="0"/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4978400" y="1524000"/>
            <a:ext cx="5994400" cy="2819400"/>
          </a:xfrm>
        </p:spPr>
        <p:txBody>
          <a:bodyPr>
            <a:normAutofit/>
          </a:bodyPr>
          <a:lstStyle>
            <a:lvl1pPr>
              <a:defRPr sz="2000">
                <a:latin typeface="Franklin Gothic Medium" pitchFamily="34" charset="0"/>
              </a:defRPr>
            </a:lvl1pPr>
          </a:lstStyle>
          <a:p>
            <a:r>
              <a:rPr lang="en-US" sz="2000" dirty="0">
                <a:latin typeface="Articulate" pitchFamily="2" charset="0"/>
              </a:rPr>
              <a:t>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7328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50292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/>
            </a:lvl1pPr>
            <a:lvl2pPr marL="457200" indent="0">
              <a:buFontTx/>
              <a:buNone/>
              <a:defRPr sz="2400"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age Title"/>
          <p:cNvSpPr>
            <a:spLocks noGrp="1"/>
          </p:cNvSpPr>
          <p:nvPr>
            <p:ph type="body" sz="quarter" idx="10"/>
          </p:nvPr>
        </p:nvSpPr>
        <p:spPr>
          <a:xfrm>
            <a:off x="6604000" y="838200"/>
            <a:ext cx="4978400" cy="304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FontTx/>
              <a:buNone/>
              <a:defRPr sz="1800" b="1" baseline="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0950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C18CF-E6AB-AE40-ACC7-66169DA13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B6D94-EA83-3B43-B039-CE33FF367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84586-BCA5-D14A-9E44-3FCBDF03C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A7CED-A47E-7541-8AFB-6D383F96D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4BF99-99B0-E94F-8806-4DE40D580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319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8AAAE-0C5C-674E-9C86-8513D8DC5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D02F04-65BC-0148-AAE4-730DADC07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A7965-C75D-0C4E-A66E-7D99D76B5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62D23-A209-D543-A179-F8482EA4D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B34C1-CA1D-A449-9E6E-6A0F019EB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093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5A9DF-A4A9-F84F-9D33-488C8F347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B3096-FE86-7C43-B66A-BFB08103FF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324EBE-F6CD-4B43-B447-637E9A6E4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F18B8E-2A15-CE47-91B3-C87583D37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0BFD5-88ED-A94B-A4EA-4726FAA7E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5BEA97-0BD9-D442-8795-71BC62E3E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66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54CBD-5A84-CE42-A099-462E06841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518CF2-5D42-A149-852E-1DE169BE1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1D451-69DA-1E4A-981F-C542AD40E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020D72-AE98-9740-88DE-BAC9907815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A51A93-5FCF-D847-BEF8-3676D1AE0B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E27EE4-6B6A-A340-92B1-AC1B07B7A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F0A8D5-6153-6843-A0D3-D0091762A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7D7554-DC8B-4C44-A831-F315DFC9F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182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81165-3766-184F-9F4E-21959A662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C7381-E9E6-A147-893E-07E49F203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E33E2C-500B-1545-84CC-3AC566670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3D9E72-8C53-CC48-80AD-571ACFB5A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304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C7E740-1F6B-2945-91BA-8E271FD89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BD49D1-5728-9D4D-8D79-5AA027319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82E287-4F79-6B48-9CED-F92D18A3E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29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F22D7-2E10-5547-BABA-8CAB951C8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2178E-22F4-B841-8865-B09414D73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43F27-53EB-0944-8476-35143A88E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C3C37-CD63-E846-A2DA-EA6D72B37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4DF2F5-E3A0-CA48-B3D6-FF3097D4D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4F436-2899-6E40-A075-D0FF65FBB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56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C3D9C-CE33-AD4D-8EDD-6AAAA1043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B29CE6-7376-BE4E-A231-F730B88392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3BB0B-09B4-CC44-9E0E-41209AE91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9C165-A21D-3847-A4F9-29056B1DB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94E92-EBA0-A547-AF71-20028DA57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09DA08-BB6E-5E4B-8A31-AE7CF72F1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892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B2B422-B16C-034C-9912-22A2C6A9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0" rIns="91440" bIns="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BC220-BCCA-7743-B8F3-A9BF3993C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1D2B1-3868-9F4A-BB17-0CBB79BA43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7C075-804C-AD4D-9B75-DBE7BBC951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66FF5-8131-E941-BE86-E5A3C83F19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445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8" r:id="rId10"/>
    <p:sldLayoutId id="2147483689" r:id="rId11"/>
    <p:sldLayoutId id="2147483685" r:id="rId12"/>
    <p:sldLayoutId id="2147483686" r:id="rId13"/>
    <p:sldLayoutId id="2147483687" r:id="rId14"/>
    <p:sldLayoutId id="2147483690" r:id="rId15"/>
    <p:sldLayoutId id="2147483691" r:id="rId16"/>
    <p:sldLayoutId id="2147483693" r:id="rId17"/>
    <p:sldLayoutId id="2147483716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7030A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030A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030A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030A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030A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23432384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pubmed.ncbi.nlm.nih.gov/27625475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hyperlink" Target="https://pubmed.ncbi.nlm.nih.gov/29870457/" TargetMode="External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s://pubmed.ncbi.nlm.nih.gov/21773855/" TargetMode="External"/><Relationship Id="rId9" Type="http://schemas.microsoft.com/office/2007/relationships/diagramDrawing" Target="../diagrams/drawing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a.gov/formularyadvisor/DOC_PDF/CRE_Ketamine_Infusion_for_the_Treatment_of_Intractable_Neuropathic_Pain.pd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ubmed.ncbi.nlm.nih.gov/23432384/" TargetMode="External"/><Relationship Id="rId4" Type="http://schemas.openxmlformats.org/officeDocument/2006/relationships/hyperlink" Target="https://pubmed.ncbi.nlm.nih.gov/27275042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30719817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29870458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pubmed.ncbi.nlm.nih.gov/36346872/" TargetMode="External"/><Relationship Id="rId5" Type="http://schemas.openxmlformats.org/officeDocument/2006/relationships/hyperlink" Target="https://www.va.gov/formularyadvisor/DOC_PDF/CRE_Ketamine_Infusion_for_the_Treatment_of_Intractable_Neuropathic_Pain.pdf" TargetMode="External"/><Relationship Id="rId4" Type="http://schemas.openxmlformats.org/officeDocument/2006/relationships/hyperlink" Target="https://pubmed.ncbi.nlm.nih.gov/23432384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36346872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file:///C:/Users/vhapalhunteo/AppData/Local/Temp/MicrosoftEdgeDownloads/6b2e28fb-9459-4d55-8995-0cc5041b1128/1073(1)_D_2022-12-20.pdf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36346872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file:///C:/Users/VHAPAL~1/AppData/Local/Temp/MicrosoftEdgeDownloads/6b2e28fb-9459-4d55-8995-0cc5041b1128/1073(1)_D_2022-12-20.pdf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36346872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hyperlink" Target="file:///C:/Users/vhapalhunteo/AppData/Local/Temp/MicrosoftEdgeDownloads/6b2e28fb-9459-4d55-8995-0cc5041b1128/1073(1)_D_2022-12-20.pd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36346872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4" Type="http://schemas.openxmlformats.org/officeDocument/2006/relationships/hyperlink" Target="file:///C:/Users/VHAPAL~1/AppData/Local/Temp/MicrosoftEdgeDownloads/6b2e28fb-9459-4d55-8995-0cc5041b1128/1073(1)_D_2022-12-20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28731926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lmnop.nlm.nih.gov/27275042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pubmed.ncbi.nlm.nih.gov/27625475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23432384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pubmed.ncbi.nlm.nih.gov/27625475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pubmed.ncbi.nlm.nih.gov/33182497/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9052611-3F36-6347-9300-BAB87F44D1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70400"/>
            <a:ext cx="9144000" cy="2387600"/>
          </a:xfrm>
        </p:spPr>
        <p:txBody>
          <a:bodyPr>
            <a:normAutofit fontScale="47500" lnSpcReduction="20000"/>
          </a:bodyPr>
          <a:lstStyle/>
          <a:p>
            <a:endParaRPr lang="en-US" sz="3600" b="1" dirty="0"/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7000" b="1" dirty="0"/>
              <a:t>APSEP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7000" dirty="0" err="1"/>
              <a:t>Oluwatobi</a:t>
            </a:r>
            <a:r>
              <a:rPr lang="en-US" sz="7000" dirty="0"/>
              <a:t> Hunter, DNP, PMGT-BC, AGACNP-BC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6000" dirty="0"/>
              <a:t>January 23, 2024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39F281-5F17-E84A-8A91-E87B7C4730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+mn-lt"/>
              </a:rPr>
              <a:t>Inpatient Infusions for Acute Pain</a:t>
            </a:r>
          </a:p>
        </p:txBody>
      </p:sp>
    </p:spTree>
    <p:extLst>
      <p:ext uri="{BB962C8B-B14F-4D97-AF65-F5344CB8AC3E}">
        <p14:creationId xmlns:p14="http://schemas.microsoft.com/office/powerpoint/2010/main" val="992071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0" y="647700"/>
            <a:ext cx="3276600" cy="55399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Ketamine Pharmacology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1C20C58-C7D9-6467-965D-2617F9A853BB}"/>
              </a:ext>
            </a:extLst>
          </p:cNvPr>
          <p:cNvSpPr txBox="1">
            <a:spLocks/>
          </p:cNvSpPr>
          <p:nvPr/>
        </p:nvSpPr>
        <p:spPr>
          <a:xfrm>
            <a:off x="104375" y="5647174"/>
            <a:ext cx="3412547" cy="10743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030A0"/>
              </a:buClr>
              <a:buFont typeface="Arial" panose="020B0604020202020204" pitchFamily="34" charset="0"/>
              <a:buNone/>
              <a:defRPr sz="2200" b="1" kern="1200">
                <a:solidFill>
                  <a:schemeClr val="tx1"/>
                </a:solidFill>
                <a:latin typeface="Franklin Gothic Book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3"/>
              </a:rPr>
              <a:t>Niesters</a:t>
            </a:r>
            <a:r>
              <a:rPr lang="en-US" sz="1600" b="0" dirty="0">
                <a:latin typeface="+mn-lt"/>
                <a:ea typeface="Calibri" panose="020F0502020204030204" pitchFamily="34" charset="0"/>
                <a:hlinkClick r:id="rId3"/>
              </a:rPr>
              <a:t>. </a:t>
            </a:r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3"/>
              </a:rPr>
              <a:t>(2014). Br J Clin Pharmacol, 77(2), 357-367. </a:t>
            </a:r>
            <a:endParaRPr lang="en-US" sz="1600" b="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/>
            <a:r>
              <a:rPr lang="en-US" sz="1600" b="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Vadivelu, N. (2016). J Anaesthesiol Clin Pharmacol, 32(3), 298-306. </a:t>
            </a:r>
            <a:endParaRPr lang="en-US" sz="1600" b="0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79116" y="537269"/>
            <a:ext cx="763758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Dose-dependent analgesic, amnesic, and anesthetic effects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uLnTx/>
              <a:uFillTx/>
              <a:latin typeface="Calibri" panose="020F0502020204030204" pitchFamily="34" charset="0"/>
              <a:ea typeface="Times New Roman" panose="02020603050405020304" pitchFamily="18" charset="0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+mn-cs"/>
              </a:rPr>
              <a:t>Highly lipophilic and 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rapidly crosses the blood-brain barrier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+mn-cs"/>
              </a:rPr>
              <a:t>Half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-life: 2-3 hours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Hepatically metabolized to active and inactive metabolites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+mn-cs"/>
              </a:rPr>
              <a:t>Excreted in urine and 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stool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Times New Roman" panose="02020603050405020304" pitchFamily="18" charset="0"/>
              <a:cs typeface="+mn-cs"/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A02CD1B-5531-77DA-2780-502B9F398B8B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5295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31D29A1C-EC04-2D82-A29F-0D2CA6013EC9}"/>
              </a:ext>
            </a:extLst>
          </p:cNvPr>
          <p:cNvSpPr txBox="1">
            <a:spLocks/>
          </p:cNvSpPr>
          <p:nvPr/>
        </p:nvSpPr>
        <p:spPr>
          <a:xfrm>
            <a:off x="104375" y="5647174"/>
            <a:ext cx="3412547" cy="10743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030A0"/>
              </a:buClr>
              <a:buFont typeface="Arial" panose="020B0604020202020204" pitchFamily="34" charset="0"/>
              <a:buNone/>
              <a:defRPr sz="2200" b="1" kern="1200">
                <a:solidFill>
                  <a:schemeClr val="tx1"/>
                </a:solidFill>
                <a:latin typeface="Franklin Gothic Book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600" b="0" dirty="0">
                <a:latin typeface="+mn-lt"/>
                <a:hlinkClick r:id="rId3"/>
              </a:rPr>
              <a:t>Schwenk, E. (2018). Reg Anesth Pain Med, 43(5), 456-466.</a:t>
            </a:r>
            <a:endParaRPr lang="en-US" sz="1600" b="0" dirty="0">
              <a:latin typeface="+mn-lt"/>
            </a:endParaRPr>
          </a:p>
          <a:p>
            <a:pPr marL="0" indent="0"/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4"/>
              </a:rPr>
              <a:t>Laskowski, K. (2011) Can J Anesth,</a:t>
            </a:r>
            <a:r>
              <a:rPr lang="en-US" sz="1600" b="0" i="1" dirty="0">
                <a:effectLst/>
                <a:latin typeface="+mn-lt"/>
                <a:ea typeface="Calibri" panose="020F0502020204030204" pitchFamily="34" charset="0"/>
                <a:hlinkClick r:id="rId4"/>
              </a:rPr>
              <a:t> </a:t>
            </a:r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4"/>
              </a:rPr>
              <a:t>58(10), 911-923. </a:t>
            </a:r>
            <a:endParaRPr lang="en-US" sz="1600" b="0" dirty="0">
              <a:latin typeface="+mn-lt"/>
            </a:endParaRPr>
          </a:p>
        </p:txBody>
      </p:sp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87036" y="694981"/>
            <a:ext cx="2976661" cy="64633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Ketamine Indications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5" name="Content Placeholder 2" descr="Acute pain associated with moderately TO severely painful surgery. Opioid-experienced patients. Patients at risk for opioid-related adverse events. Non-operative patients with severe acute pain refractory to multimodal analgesics.">
            <a:extLst>
              <a:ext uri="{FF2B5EF4-FFF2-40B4-BE49-F238E27FC236}">
                <a16:creationId xmlns:a16="http://schemas.microsoft.com/office/drawing/2014/main" id="{E2F09914-2C63-2687-1BC5-5ECDC3C764C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1319591"/>
              </p:ext>
            </p:extLst>
          </p:nvPr>
        </p:nvGraphicFramePr>
        <p:xfrm>
          <a:off x="5223711" y="790573"/>
          <a:ext cx="6382934" cy="5529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AE7FF5DD-D86B-2F3C-15AA-0ECF954E60A7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FC21AA-8A5B-D34B-9741-3024266536F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389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0C222C-7C79-63E1-0B93-9024709325C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918" y="524983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dirty="0"/>
              <a:t>Ketamine Patient Selection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313ABC0-B30B-9A46-0C2B-0AC7D9D72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62780"/>
            <a:ext cx="5157787" cy="823912"/>
          </a:xfrm>
        </p:spPr>
        <p:txBody>
          <a:bodyPr>
            <a:normAutofit/>
          </a:bodyPr>
          <a:lstStyle/>
          <a:p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Calibri" panose="020F0502020204030204" pitchFamily="34" charset="0"/>
              </a:rPr>
              <a:t>Contraindications:</a:t>
            </a:r>
            <a:endParaRPr lang="en-US" sz="28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B0F6E0-2A00-F801-F4C2-5381FB00E2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70918" y="2393789"/>
            <a:ext cx="5157787" cy="36845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Ketamine hypersensitivity</a:t>
            </a:r>
          </a:p>
          <a:p>
            <a:r>
              <a:rPr lang="en-US" dirty="0"/>
              <a:t>Uncontrolled hypertension</a:t>
            </a:r>
          </a:p>
          <a:p>
            <a:r>
              <a:rPr lang="en-US" dirty="0"/>
              <a:t>Severe hepatic dysfunction</a:t>
            </a:r>
          </a:p>
          <a:p>
            <a:r>
              <a:rPr lang="en-US" dirty="0"/>
              <a:t>Pregnancy</a:t>
            </a:r>
          </a:p>
          <a:p>
            <a:r>
              <a:rPr lang="en-US" dirty="0"/>
              <a:t>Active psychosis</a:t>
            </a:r>
          </a:p>
          <a:p>
            <a:r>
              <a:rPr lang="en-US" dirty="0"/>
              <a:t>Poorly controlled psychiatric disorder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B063AB-2712-79DF-112E-C69548A08C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62780"/>
            <a:ext cx="5183188" cy="823912"/>
          </a:xfrm>
        </p:spPr>
        <p:txBody>
          <a:bodyPr>
            <a:normAutofit/>
          </a:bodyPr>
          <a:lstStyle/>
          <a:p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Calibri" panose="020F0502020204030204" pitchFamily="34" charset="0"/>
              </a:rPr>
              <a:t>Relative Contraindications:</a:t>
            </a:r>
            <a:endParaRPr lang="en-US" sz="28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5A349DB-C1DA-4AF8-7A41-0A0BD1CC30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330" y="2393789"/>
            <a:ext cx="5183188" cy="36845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Catecholamine depletion (e.g., sepsis)</a:t>
            </a:r>
          </a:p>
          <a:p>
            <a:r>
              <a:rPr lang="en-US" dirty="0"/>
              <a:t>Psychiatric disorder with hallucinations or nightmares</a:t>
            </a:r>
          </a:p>
          <a:p>
            <a:r>
              <a:rPr lang="en-US" dirty="0"/>
              <a:t>Elevated intracranial pressure</a:t>
            </a:r>
          </a:p>
          <a:p>
            <a:r>
              <a:rPr lang="en-US" dirty="0"/>
              <a:t>Elevated intraocular pressure</a:t>
            </a:r>
          </a:p>
          <a:p>
            <a:r>
              <a:rPr lang="en-US" dirty="0"/>
              <a:t>Cardiovascular disease for which elevated blood pressure may be dangerous</a:t>
            </a:r>
          </a:p>
          <a:p>
            <a:r>
              <a:rPr lang="en-US" dirty="0"/>
              <a:t>Current or prior ketamine misuse</a:t>
            </a:r>
          </a:p>
          <a:p>
            <a:endParaRPr lang="en-US" dirty="0"/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CF4F3F8-1176-4339-46A7-065DA1C73313}"/>
              </a:ext>
            </a:extLst>
          </p:cNvPr>
          <p:cNvSpPr txBox="1">
            <a:spLocks/>
          </p:cNvSpPr>
          <p:nvPr/>
        </p:nvSpPr>
        <p:spPr>
          <a:xfrm>
            <a:off x="151001" y="5950790"/>
            <a:ext cx="8395007" cy="116314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hlinkClick r:id="rId3"/>
              </a:rPr>
              <a:t>CRE_Ketamine_Infusion_for_the_Treatment_of_Intractable_Neuropathic_Pain.pdf (va.gov)</a:t>
            </a:r>
            <a:r>
              <a:rPr lang="en-US" sz="1600" dirty="0"/>
              <a:t> </a:t>
            </a:r>
          </a:p>
          <a:p>
            <a:r>
              <a:rPr lang="en-US" sz="1600" dirty="0">
                <a:hlinkClick r:id="rId4"/>
              </a:rPr>
              <a:t>Gorlin, A.  (2016). J. Anaesthesiol. Clin. Pharmacol, 32(2), 160–167.</a:t>
            </a:r>
            <a:endParaRPr lang="en-US" sz="1600" dirty="0"/>
          </a:p>
          <a:p>
            <a:r>
              <a:rPr lang="en-US" sz="1600" dirty="0">
                <a:hlinkClick r:id="rId5"/>
              </a:rPr>
              <a:t>Niesters, N. (2014). Br. J. Clin. Pharmacol, 77(2), 357-367.</a:t>
            </a:r>
            <a:endParaRPr lang="en-US" sz="1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E2FD24-4EF7-69C8-4C73-0F524CD1C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0918" y="1187765"/>
            <a:ext cx="4766873" cy="49813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5E6A4E-7A88-80F2-C6EF-86EE6046B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0918" y="1187765"/>
            <a:ext cx="8865935" cy="45719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9594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93681" y="639184"/>
            <a:ext cx="3553161" cy="55399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Adverse effects</a:t>
            </a:r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1CAB8116-652B-8C86-0643-7BA1ED4801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2849963"/>
              </p:ext>
            </p:extLst>
          </p:nvPr>
        </p:nvGraphicFramePr>
        <p:xfrm>
          <a:off x="3893175" y="1193182"/>
          <a:ext cx="7946012" cy="485749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99324">
                  <a:extLst>
                    <a:ext uri="{9D8B030D-6E8A-4147-A177-3AD203B41FA5}">
                      <a16:colId xmlns:a16="http://schemas.microsoft.com/office/drawing/2014/main" val="1474374251"/>
                    </a:ext>
                  </a:extLst>
                </a:gridCol>
                <a:gridCol w="1969477">
                  <a:extLst>
                    <a:ext uri="{9D8B030D-6E8A-4147-A177-3AD203B41FA5}">
                      <a16:colId xmlns:a16="http://schemas.microsoft.com/office/drawing/2014/main" val="1636645497"/>
                    </a:ext>
                  </a:extLst>
                </a:gridCol>
                <a:gridCol w="1949381">
                  <a:extLst>
                    <a:ext uri="{9D8B030D-6E8A-4147-A177-3AD203B41FA5}">
                      <a16:colId xmlns:a16="http://schemas.microsoft.com/office/drawing/2014/main" val="4079604464"/>
                    </a:ext>
                  </a:extLst>
                </a:gridCol>
                <a:gridCol w="1627830">
                  <a:extLst>
                    <a:ext uri="{9D8B030D-6E8A-4147-A177-3AD203B41FA5}">
                      <a16:colId xmlns:a16="http://schemas.microsoft.com/office/drawing/2014/main" val="2649681851"/>
                    </a:ext>
                  </a:extLst>
                </a:gridCol>
              </a:tblGrid>
              <a:tr h="1417228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Ketamine n=35 n 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(%)Placebo n=35n (%)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3">
                              <a:lumMod val="75000"/>
                            </a:schemeClr>
                          </a:solidFill>
                        </a:rPr>
                        <a:t>Placebo</a:t>
                      </a:r>
                    </a:p>
                    <a:p>
                      <a:r>
                        <a:rPr lang="en-US" sz="2400" dirty="0">
                          <a:solidFill>
                            <a:schemeClr val="accent3">
                              <a:lumMod val="75000"/>
                            </a:schemeClr>
                          </a:solidFill>
                        </a:rPr>
                        <a:t>n=35</a:t>
                      </a:r>
                    </a:p>
                    <a:p>
                      <a:r>
                        <a:rPr lang="en-US" sz="2400" dirty="0">
                          <a:solidFill>
                            <a:schemeClr val="accent3">
                              <a:lumMod val="75000"/>
                            </a:schemeClr>
                          </a:solidFill>
                        </a:rPr>
                        <a:t>n (%)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p value</a:t>
                      </a:r>
                      <a:endParaRPr lang="en-US" sz="2400" i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6568731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Nausea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17 (49)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14 (40)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0.47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067209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r>
                        <a:rPr lang="en-US" sz="2400" dirty="0"/>
                        <a:t>Vomiting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8 (23)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8 (23)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5973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Pruritus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12 (34)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13 (37)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0.80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4652494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r>
                        <a:rPr lang="en-US" sz="2400" dirty="0"/>
                        <a:t>Sedation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18 (51)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15 (43)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9317027"/>
                  </a:ext>
                </a:extLst>
              </a:tr>
              <a:tr h="566437"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Lightheadedness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bg1"/>
                          </a:solidFill>
                        </a:rPr>
                        <a:t>14 (40)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5 (14)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0.02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801373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dk1"/>
                          </a:solidFill>
                          <a:effectLst/>
                        </a:rPr>
                        <a:t>Vivid dreams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dk1"/>
                          </a:solidFill>
                          <a:effectLst/>
                        </a:rPr>
                        <a:t>13 (40)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dk1"/>
                          </a:solidFill>
                          <a:effectLst/>
                        </a:rPr>
                        <a:t>2 (6)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3315789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F70B50-8B53-4EFC-E65B-856DBCF30617}"/>
              </a:ext>
            </a:extLst>
          </p:cNvPr>
          <p:cNvSpPr txBox="1">
            <a:spLocks/>
          </p:cNvSpPr>
          <p:nvPr/>
        </p:nvSpPr>
        <p:spPr>
          <a:xfrm>
            <a:off x="139422" y="6218816"/>
            <a:ext cx="3387550" cy="63918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dirty="0">
                <a:solidFill>
                  <a:srgbClr val="212121"/>
                </a:solidFill>
                <a:effectLst/>
                <a:hlinkClick r:id="rId3"/>
              </a:rPr>
              <a:t>Chumbley GM. (2019). Eur J Pain, 23(5):985-993. </a:t>
            </a:r>
            <a:endParaRPr lang="en-US" sz="1600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E883456-95BA-6E10-74C8-A3ABA0AF7F78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8115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93681" y="639184"/>
            <a:ext cx="3553161" cy="110799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Other A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dverse </a:t>
            </a:r>
            <a:r>
              <a:rPr lang="en-US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ffects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F70B50-8B53-4EFC-E65B-856DBCF30617}"/>
              </a:ext>
            </a:extLst>
          </p:cNvPr>
          <p:cNvSpPr txBox="1">
            <a:spLocks/>
          </p:cNvSpPr>
          <p:nvPr/>
        </p:nvSpPr>
        <p:spPr>
          <a:xfrm>
            <a:off x="40539" y="5010733"/>
            <a:ext cx="3659443" cy="51519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hlinkClick r:id="rId3"/>
              </a:rPr>
              <a:t>Cohen, S. (2018). Reg Anesth Pain Med, 43(5), 521-546.</a:t>
            </a:r>
            <a:br>
              <a:rPr lang="en-US" sz="1600" dirty="0"/>
            </a:br>
            <a:r>
              <a:rPr lang="en-US" sz="1600" dirty="0">
                <a:hlinkClick r:id="rId4"/>
              </a:rPr>
              <a:t>Niesters, N. (2014). Br. J. Clin. Pharmacol, 77(2), 357-367.</a:t>
            </a:r>
            <a:endParaRPr lang="en-US" sz="1600" dirty="0"/>
          </a:p>
          <a:p>
            <a:r>
              <a:rPr lang="en-US" sz="1600" dirty="0">
                <a:hlinkClick r:id="rId5"/>
              </a:rPr>
              <a:t>CRE_Ketamine_Infusion_for_the_Treatment_of_Intractable_Neuropathic_Pain.pdf (va.gov)</a:t>
            </a:r>
            <a:endParaRPr lang="en-US" sz="1600" b="0" i="0" dirty="0">
              <a:solidFill>
                <a:srgbClr val="212121"/>
              </a:solidFill>
              <a:effectLst/>
              <a:hlinkClick r:id="rId6"/>
            </a:endParaRP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ADF0CCF-6708-6063-E4EE-39C7C3827804}"/>
              </a:ext>
            </a:extLst>
          </p:cNvPr>
          <p:cNvSpPr txBox="1">
            <a:spLocks/>
          </p:cNvSpPr>
          <p:nvPr/>
        </p:nvSpPr>
        <p:spPr>
          <a:xfrm>
            <a:off x="4038600" y="647700"/>
            <a:ext cx="7962900" cy="603139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Psychomimetic effects are dose-dependent</a:t>
            </a:r>
          </a:p>
          <a:p>
            <a:pPr lvl="1"/>
            <a:r>
              <a:rPr lang="en-US" sz="2800" dirty="0"/>
              <a:t>Less common with doses under 30mg/hr</a:t>
            </a:r>
          </a:p>
          <a:p>
            <a:pPr lvl="1"/>
            <a:r>
              <a:rPr lang="en-US" sz="2800" dirty="0"/>
              <a:t>Treat with alpha-2 agonists or benzodiazepines</a:t>
            </a:r>
          </a:p>
          <a:p>
            <a:r>
              <a:rPr lang="en-US" dirty="0"/>
              <a:t>Excessive salivation</a:t>
            </a:r>
          </a:p>
          <a:p>
            <a:pPr lvl="1"/>
            <a:r>
              <a:rPr lang="en-US" sz="2800" dirty="0">
                <a:solidFill>
                  <a:srgbClr val="000000"/>
                </a:solidFill>
                <a:latin typeface="Calibri" panose="020F0502020204030204"/>
              </a:rPr>
              <a:t>Stop ketamine if patient is unable to protect airway</a:t>
            </a:r>
          </a:p>
          <a:p>
            <a:r>
              <a:rPr lang="en-US" dirty="0"/>
              <a:t>Central sympathetic stimulation</a:t>
            </a:r>
          </a:p>
          <a:p>
            <a:pPr lvl="1"/>
            <a:r>
              <a:rPr lang="en-US" sz="2800" dirty="0"/>
              <a:t>Hypertension and tachycardia</a:t>
            </a:r>
          </a:p>
          <a:p>
            <a:r>
              <a:rPr lang="en-US" dirty="0"/>
              <a:t>Direct myocardial depression</a:t>
            </a:r>
          </a:p>
          <a:p>
            <a:pPr lvl="1"/>
            <a:r>
              <a:rPr lang="en-US" sz="2800" dirty="0"/>
              <a:t>More common at anesthetic doses or catecholamine depletion</a:t>
            </a:r>
          </a:p>
          <a:p>
            <a:r>
              <a:rPr lang="en-US" dirty="0"/>
              <a:t>Cystitis</a:t>
            </a:r>
          </a:p>
          <a:p>
            <a:pPr lvl="1"/>
            <a:r>
              <a:rPr lang="en-US" sz="2800" dirty="0"/>
              <a:t>Associated with illicit use or chronic use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E883456-95BA-6E10-74C8-A3ABA0AF7F78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1017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ADF0CCF-6708-6063-E4EE-39C7C3827804}"/>
              </a:ext>
            </a:extLst>
          </p:cNvPr>
          <p:cNvSpPr txBox="1">
            <a:spLocks/>
          </p:cNvSpPr>
          <p:nvPr/>
        </p:nvSpPr>
        <p:spPr>
          <a:xfrm>
            <a:off x="4038600" y="647700"/>
            <a:ext cx="7962900" cy="54804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Avoid standing titration orders outside of critical care settings</a:t>
            </a:r>
          </a:p>
          <a:p>
            <a:pPr marL="0" indent="0">
              <a:buNone/>
            </a:pPr>
            <a:endParaRPr lang="en-US" sz="2500" dirty="0"/>
          </a:p>
          <a:p>
            <a:r>
              <a:rPr lang="en-US" sz="3200" dirty="0"/>
              <a:t>Loading bolus at the start of the infusion must be administered by an a</a:t>
            </a:r>
            <a:r>
              <a:rPr lang="en-US" sz="3200" dirty="0">
                <a:effectLst/>
                <a:ea typeface="Times New Roman" panose="02020603050405020304" pitchFamily="18" charset="0"/>
              </a:rPr>
              <a:t>nesthesia provider, or someone credentialed with the routine use of ketamine, </a:t>
            </a:r>
            <a:r>
              <a:rPr lang="en-US" sz="3200" dirty="0"/>
              <a:t>followed by direct observation for at least 30 minutes</a:t>
            </a:r>
          </a:p>
          <a:p>
            <a:pPr marL="0" indent="0">
              <a:buNone/>
            </a:pPr>
            <a:endParaRPr lang="en-US" sz="2500" dirty="0"/>
          </a:p>
          <a:p>
            <a:r>
              <a:rPr lang="en-US" sz="3200" dirty="0"/>
              <a:t>Follow your facility’s controlled substance policy and medication policy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E7911-41AC-6B86-1EB7-758A1CCECC52}"/>
              </a:ext>
            </a:extLst>
          </p:cNvPr>
          <p:cNvSpPr txBox="1">
            <a:spLocks/>
          </p:cNvSpPr>
          <p:nvPr/>
        </p:nvSpPr>
        <p:spPr>
          <a:xfrm>
            <a:off x="3798137" y="5968155"/>
            <a:ext cx="7022263" cy="3200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i="0" dirty="0">
                <a:solidFill>
                  <a:srgbClr val="212121"/>
                </a:solidFill>
                <a:effectLst/>
                <a:hlinkClick r:id="rId3"/>
              </a:rPr>
              <a:t>Hunter OO. (2023). J Am Assoc Nurse Pract, 35(2):98-103.</a:t>
            </a:r>
            <a:endParaRPr lang="en-US" sz="1600" b="0" i="0" dirty="0">
              <a:solidFill>
                <a:srgbClr val="212121"/>
              </a:solidFill>
              <a:effectLst/>
            </a:endParaRPr>
          </a:p>
          <a:p>
            <a:r>
              <a:rPr lang="en-US" sz="1600" dirty="0">
                <a:solidFill>
                  <a:srgbClr val="212121"/>
                </a:solidFill>
                <a:hlinkClick r:id="rId4"/>
              </a:rPr>
              <a:t>VHA Directive 1073 (1) Appendix E “Parameters for the Safe Administration of Ketamine for Non-Sedation Purposes” January 13, 2023</a:t>
            </a:r>
            <a:endParaRPr lang="en-US" sz="1600" b="0" i="0" dirty="0">
              <a:solidFill>
                <a:srgbClr val="212121"/>
              </a:solidFill>
              <a:effectLst/>
            </a:endParaRPr>
          </a:p>
          <a:p>
            <a:endParaRPr lang="en-US" sz="1600" dirty="0">
              <a:solidFill>
                <a:srgbClr val="212121"/>
              </a:solidFill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E883456-95BA-6E10-74C8-A3ABA0AF7F78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8BEF28-A0F2-79C9-2700-DD5C175FC29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0109" y="900545"/>
            <a:ext cx="3255818" cy="36933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Ketamine Prescribing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20343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93681" y="639184"/>
            <a:ext cx="3553161" cy="104644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40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Ketamine Dosing Recommendations </a:t>
            </a:r>
            <a:endParaRPr kumimoji="0" lang="en-US" sz="3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ADF0CCF-6708-6063-E4EE-39C7C3827804}"/>
              </a:ext>
            </a:extLst>
          </p:cNvPr>
          <p:cNvSpPr txBox="1">
            <a:spLocks/>
          </p:cNvSpPr>
          <p:nvPr/>
        </p:nvSpPr>
        <p:spPr>
          <a:xfrm>
            <a:off x="4015409" y="779988"/>
            <a:ext cx="7962900" cy="497366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Must use ideal body weight</a:t>
            </a:r>
          </a:p>
          <a:p>
            <a:pPr>
              <a:spcBef>
                <a:spcPts val="0"/>
              </a:spcBef>
            </a:pPr>
            <a:endParaRPr lang="en-US" sz="32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Optional loading bolus: 0.2-0.5 mg/kg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800" dirty="0"/>
              <a:t>Not necessary if continuing intraoperative infusion</a:t>
            </a:r>
          </a:p>
          <a:p>
            <a:pPr lvl="1">
              <a:spcBef>
                <a:spcPts val="0"/>
              </a:spcBef>
            </a:pPr>
            <a:endParaRPr lang="en-US" sz="2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Initiate at 0.1-0.2 mg/kg/hr IBW</a:t>
            </a:r>
          </a:p>
          <a:p>
            <a:pPr>
              <a:spcBef>
                <a:spcPts val="0"/>
              </a:spcBef>
            </a:pPr>
            <a:endParaRPr lang="en-US" sz="32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Titrate by 0.1 mg/kg/hr IBW based on analgesia and side effects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E7911-41AC-6B86-1EB7-758A1CCECC52}"/>
              </a:ext>
            </a:extLst>
          </p:cNvPr>
          <p:cNvSpPr txBox="1">
            <a:spLocks/>
          </p:cNvSpPr>
          <p:nvPr/>
        </p:nvSpPr>
        <p:spPr>
          <a:xfrm>
            <a:off x="46630" y="5168348"/>
            <a:ext cx="3726167" cy="192949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121"/>
                </a:solidFill>
                <a:hlinkClick r:id="rId3"/>
              </a:rPr>
              <a:t>Hunter OO. (2023). J Am Assoc Nurse </a:t>
            </a:r>
            <a:r>
              <a:rPr lang="en-US" sz="1600" dirty="0" err="1">
                <a:solidFill>
                  <a:srgbClr val="212121"/>
                </a:solidFill>
                <a:hlinkClick r:id="rId3"/>
              </a:rPr>
              <a:t>Pract</a:t>
            </a:r>
            <a:r>
              <a:rPr lang="en-US" sz="1600" dirty="0">
                <a:solidFill>
                  <a:srgbClr val="212121"/>
                </a:solidFill>
                <a:hlinkClick r:id="rId3"/>
              </a:rPr>
              <a:t>, 35(2):98-103.</a:t>
            </a:r>
            <a:endParaRPr lang="en-US" sz="1600" dirty="0">
              <a:solidFill>
                <a:srgbClr val="212121"/>
              </a:solidFill>
            </a:endParaRPr>
          </a:p>
          <a:p>
            <a:r>
              <a:rPr lang="en-US" sz="1600" dirty="0">
                <a:solidFill>
                  <a:srgbClr val="212121"/>
                </a:solidFill>
                <a:hlinkClick r:id="rId4"/>
              </a:rPr>
              <a:t>VHA Directive 1073 (1) Appendix E “Parameters for the Safe Administration of Ketamine for Non-Sedation Purposes” January 13, 2023</a:t>
            </a:r>
            <a:endParaRPr lang="en-US" sz="1600" b="0" i="0" dirty="0">
              <a:solidFill>
                <a:srgbClr val="212121"/>
              </a:solidFill>
              <a:effectLst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E883456-95BA-6E10-74C8-A3ABA0AF7F78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5880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93681" y="639184"/>
            <a:ext cx="3553161" cy="156966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40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Ketamine Dosing Recommendations cont.</a:t>
            </a:r>
            <a:endParaRPr kumimoji="0" lang="en-US" sz="3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ADF0CCF-6708-6063-E4EE-39C7C3827804}"/>
              </a:ext>
            </a:extLst>
          </p:cNvPr>
          <p:cNvSpPr txBox="1">
            <a:spLocks/>
          </p:cNvSpPr>
          <p:nvPr/>
        </p:nvSpPr>
        <p:spPr>
          <a:xfrm>
            <a:off x="4038600" y="647700"/>
            <a:ext cx="7962900" cy="365638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Consider intraoperative dosing recommendations for enhanced recovery after surgery (ERAS) protocols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endParaRPr lang="en-US" sz="32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Consider setting a maximum infusion dose on medical-surgical units</a:t>
            </a:r>
            <a:endParaRPr lang="en-US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3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E7911-41AC-6B86-1EB7-758A1CCECC52}"/>
              </a:ext>
            </a:extLst>
          </p:cNvPr>
          <p:cNvSpPr txBox="1">
            <a:spLocks/>
          </p:cNvSpPr>
          <p:nvPr/>
        </p:nvSpPr>
        <p:spPr>
          <a:xfrm>
            <a:off x="46630" y="5106516"/>
            <a:ext cx="3726167" cy="16131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121"/>
                </a:solidFill>
                <a:hlinkClick r:id="rId3"/>
              </a:rPr>
              <a:t>Hunter OO. (2023). J Am Assoc Nurse </a:t>
            </a:r>
            <a:r>
              <a:rPr lang="en-US" sz="1600" dirty="0" err="1">
                <a:solidFill>
                  <a:srgbClr val="212121"/>
                </a:solidFill>
                <a:hlinkClick r:id="rId3"/>
              </a:rPr>
              <a:t>Pract</a:t>
            </a:r>
            <a:r>
              <a:rPr lang="en-US" sz="1600" dirty="0">
                <a:solidFill>
                  <a:srgbClr val="212121"/>
                </a:solidFill>
                <a:hlinkClick r:id="rId3"/>
              </a:rPr>
              <a:t>, 35(2):98-103.</a:t>
            </a:r>
            <a:endParaRPr lang="en-US" sz="1600" dirty="0">
              <a:solidFill>
                <a:srgbClr val="212121"/>
              </a:solidFill>
            </a:endParaRPr>
          </a:p>
          <a:p>
            <a:r>
              <a:rPr lang="en-US" sz="1600" dirty="0">
                <a:solidFill>
                  <a:srgbClr val="212121"/>
                </a:solidFill>
                <a:hlinkClick r:id="rId4"/>
              </a:rPr>
              <a:t>VHA Directive 1073 (1) Appendix E “Parameters for the Safe Administration of Ketamine for Non-Sedation Purposes” January 13, 2023</a:t>
            </a:r>
            <a:endParaRPr lang="en-US" sz="1600" dirty="0">
              <a:solidFill>
                <a:srgbClr val="212121"/>
              </a:solidFill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E883456-95BA-6E10-74C8-A3ABA0AF7F78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14573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52A931-10D1-8788-AD9C-407C4646F41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sz="36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j-ea"/>
                <a:cs typeface="+mj-cs"/>
              </a:rPr>
              <a:t>IV Ketamine Sample Order Set Part 1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5E6A4E-7A88-80F2-C6EF-86EE6046B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0918" y="1093636"/>
            <a:ext cx="8865935" cy="45719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Content Placeholder 9" descr="Ketamine order note: any ketamine infusion for pain management outside of the ICU or hospice requires management of the infusion by Regional Anaesthesia and Acute Pain Medicine. Page the on-call physician on AMION. Patient must be transferred to IICU or 3C SDU. Patient must be on a stable dose for at least 8 hours before transfer to 3C with telemetry monitoring. ">
            <a:extLst>
              <a:ext uri="{FF2B5EF4-FFF2-40B4-BE49-F238E27FC236}">
                <a16:creationId xmlns:a16="http://schemas.microsoft.com/office/drawing/2014/main" id="{58AD8882-E5A6-2695-4370-F63CF4F3D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5509" y="1464320"/>
            <a:ext cx="7016186" cy="1960586"/>
          </a:xfrm>
        </p:spPr>
      </p:pic>
      <p:pic>
        <p:nvPicPr>
          <p:cNvPr id="12" name="Picture 11" descr="Screenshot">
            <a:extLst>
              <a:ext uri="{FF2B5EF4-FFF2-40B4-BE49-F238E27FC236}">
                <a16:creationId xmlns:a16="http://schemas.microsoft.com/office/drawing/2014/main" id="{BB4A4829-6F48-069D-22B5-9527AE3E0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783" y="3830934"/>
            <a:ext cx="8356441" cy="1964680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20BF311-CE36-D4A5-938E-981516F24604}"/>
              </a:ext>
            </a:extLst>
          </p:cNvPr>
          <p:cNvSpPr txBox="1">
            <a:spLocks/>
          </p:cNvSpPr>
          <p:nvPr/>
        </p:nvSpPr>
        <p:spPr>
          <a:xfrm>
            <a:off x="292261" y="6352765"/>
            <a:ext cx="5901189" cy="3200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VA Palo Alto HCS</a:t>
            </a:r>
          </a:p>
        </p:txBody>
      </p:sp>
    </p:spTree>
    <p:extLst>
      <p:ext uri="{BB962C8B-B14F-4D97-AF65-F5344CB8AC3E}">
        <p14:creationId xmlns:p14="http://schemas.microsoft.com/office/powerpoint/2010/main" val="2367029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4962BB-3F20-5D38-7321-E23D7BFB1B4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>
              <a:tabLst>
                <a:tab pos="10112375" algn="l"/>
              </a:tabLst>
            </a:pPr>
            <a:r>
              <a:rPr lang="en-US" sz="36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j-ea"/>
                <a:cs typeface="+mj-cs"/>
              </a:rPr>
              <a:t>IV Ketamine Sample Order Set Part 2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5E6A4E-7A88-80F2-C6EF-86EE6046B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0918" y="1187765"/>
            <a:ext cx="8865935" cy="45719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 descr="Screenshot of the intravenous ketamine for acute pain order set used at the Veterans Affairs Palo Alto Healthcare System. ">
            <a:extLst>
              <a:ext uri="{FF2B5EF4-FFF2-40B4-BE49-F238E27FC236}">
                <a16:creationId xmlns:a16="http://schemas.microsoft.com/office/drawing/2014/main" id="{74736D00-E63F-4B60-A1ED-1B2B4C940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8843" y="1532779"/>
            <a:ext cx="6164577" cy="4824080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20BF311-CE36-D4A5-938E-981516F24604}"/>
              </a:ext>
            </a:extLst>
          </p:cNvPr>
          <p:cNvSpPr txBox="1">
            <a:spLocks/>
          </p:cNvSpPr>
          <p:nvPr/>
        </p:nvSpPr>
        <p:spPr>
          <a:xfrm>
            <a:off x="292261" y="6352765"/>
            <a:ext cx="5901189" cy="3200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VA Palo Alto HCS</a:t>
            </a:r>
          </a:p>
        </p:txBody>
      </p:sp>
    </p:spTree>
    <p:extLst>
      <p:ext uri="{BB962C8B-B14F-4D97-AF65-F5344CB8AC3E}">
        <p14:creationId xmlns:p14="http://schemas.microsoft.com/office/powerpoint/2010/main" val="427105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4FABB-700F-4746-2663-758A94AC75A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0975" y="647700"/>
            <a:ext cx="3286125" cy="1661993"/>
          </a:xfrm>
        </p:spPr>
        <p:txBody>
          <a:bodyPr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latin typeface="+mn-lt"/>
              </a:rPr>
              <a:t>Navigation </a:t>
            </a:r>
            <a:br>
              <a:rPr lang="en-US" sz="3600" b="1" dirty="0">
                <a:latin typeface="+mn-lt"/>
              </a:rPr>
            </a:br>
            <a:r>
              <a:rPr lang="en-US" sz="3600" b="1" dirty="0">
                <a:latin typeface="+mn-lt"/>
              </a:rPr>
              <a:t>and </a:t>
            </a:r>
            <a:r>
              <a:rPr lang="en-US" sz="3600" b="1" dirty="0" err="1">
                <a:latin typeface="+mn-lt"/>
              </a:rPr>
              <a:t>coruses</a:t>
            </a:r>
            <a:r>
              <a:rPr lang="en-US" sz="3600" b="1" dirty="0">
                <a:latin typeface="+mn-lt"/>
              </a:rPr>
              <a:t> </a:t>
            </a:r>
            <a:r>
              <a:rPr lang="en-US" dirty="0"/>
              <a:t>r</a:t>
            </a:r>
            <a:r>
              <a:rPr lang="en-US" sz="3600" b="1" dirty="0">
                <a:latin typeface="+mn-lt"/>
              </a:rPr>
              <a:t>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B945C-FE74-A825-C4BF-9AECE2831A0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38600" y="642257"/>
            <a:ext cx="7840662" cy="5191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Information provided by ILEAD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How to Navigate the Course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Course Completion and Bookmarking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marL="0" indent="0">
              <a:buNone/>
            </a:pPr>
            <a:r>
              <a:rPr lang="en-US" sz="2400" b="1" dirty="0"/>
              <a:t>Estimated Duration:  </a:t>
            </a:r>
            <a:r>
              <a:rPr lang="en-US" sz="2400" dirty="0"/>
              <a:t>20 to 30 minutes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Completion Requirements</a:t>
            </a:r>
          </a:p>
          <a:p>
            <a:pPr marL="349250" lvl="1" indent="-341313">
              <a:buFont typeface="+mj-lt"/>
              <a:buAutoNum type="arabicPeriod"/>
            </a:pPr>
            <a:r>
              <a:rPr lang="en-US" sz="2200" dirty="0"/>
              <a:t>Review each page of the module</a:t>
            </a:r>
          </a:p>
          <a:p>
            <a:pPr marL="349250" lvl="1" indent="-341313">
              <a:buFont typeface="+mj-lt"/>
              <a:buAutoNum type="arabicPeriod"/>
            </a:pPr>
            <a:r>
              <a:rPr lang="en-US" sz="2200" dirty="0"/>
              <a:t>Pass the posttest with a score of 80% or better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BFD76-1657-CCCE-BF78-66CA886E0EC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E0FC21AA-8A5B-D34B-9741-3024266536F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6143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190500" y="647700"/>
            <a:ext cx="3276599" cy="110799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Monitoring &amp;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26B5D-C494-3672-976E-58554CF8A553}"/>
              </a:ext>
            </a:extLst>
          </p:cNvPr>
          <p:cNvSpPr txBox="1">
            <a:spLocks/>
          </p:cNvSpPr>
          <p:nvPr/>
        </p:nvSpPr>
        <p:spPr>
          <a:xfrm>
            <a:off x="4038599" y="495360"/>
            <a:ext cx="7752347" cy="5497915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404813">
              <a:spcAft>
                <a:spcPts val="600"/>
              </a:spcAft>
            </a:pPr>
            <a:r>
              <a:rPr lang="en-US" sz="3200" dirty="0"/>
              <a:t>Vital signs, pain score, and sedation scale: </a:t>
            </a:r>
          </a:p>
          <a:p>
            <a:pPr lvl="2">
              <a:spcAft>
                <a:spcPts val="600"/>
              </a:spcAft>
            </a:pPr>
            <a:r>
              <a:rPr lang="en-US" sz="2800" dirty="0"/>
              <a:t>At the start of the infusion</a:t>
            </a:r>
          </a:p>
          <a:p>
            <a:pPr lvl="2">
              <a:spcAft>
                <a:spcPts val="600"/>
              </a:spcAft>
            </a:pPr>
            <a:r>
              <a:rPr lang="en-US" sz="2800" dirty="0"/>
              <a:t>At 15 minutes</a:t>
            </a:r>
          </a:p>
          <a:p>
            <a:pPr lvl="2">
              <a:spcAft>
                <a:spcPts val="600"/>
              </a:spcAft>
            </a:pPr>
            <a:r>
              <a:rPr lang="en-US" sz="2800" dirty="0"/>
              <a:t>Every 1 hr for the first 4hrs</a:t>
            </a:r>
          </a:p>
          <a:p>
            <a:pPr lvl="2">
              <a:spcAft>
                <a:spcPts val="600"/>
              </a:spcAft>
            </a:pPr>
            <a:r>
              <a:rPr lang="en-US" sz="2800" dirty="0"/>
              <a:t>Then if stable every 4hrs until discontinued</a:t>
            </a:r>
            <a:endParaRPr lang="en-US" sz="1500" dirty="0"/>
          </a:p>
          <a:p>
            <a:pPr lvl="1" indent="-404813">
              <a:spcAft>
                <a:spcPts val="600"/>
              </a:spcAft>
            </a:pPr>
            <a:r>
              <a:rPr lang="en-US" sz="3200" dirty="0"/>
              <a:t>Telemetry optional if dose &lt; 0.5mg/kg/hr IBW</a:t>
            </a:r>
          </a:p>
          <a:p>
            <a:pPr marL="280987" lvl="1" indent="0">
              <a:spcAft>
                <a:spcPts val="600"/>
              </a:spcAft>
              <a:buNone/>
            </a:pPr>
            <a:endParaRPr lang="en-US" sz="1500" dirty="0"/>
          </a:p>
          <a:p>
            <a:pPr marL="280987" lvl="1" indent="0">
              <a:spcAft>
                <a:spcPts val="600"/>
              </a:spcAft>
              <a:buNone/>
            </a:pPr>
            <a:r>
              <a:rPr lang="en-US" sz="3200" b="1" dirty="0"/>
              <a:t>Frequency of monitoring should be facility-specific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63BA173-E56F-3753-B11C-F0F3FAE2B87D}"/>
              </a:ext>
            </a:extLst>
          </p:cNvPr>
          <p:cNvSpPr txBox="1">
            <a:spLocks/>
          </p:cNvSpPr>
          <p:nvPr/>
        </p:nvSpPr>
        <p:spPr>
          <a:xfrm>
            <a:off x="3890247" y="5918920"/>
            <a:ext cx="7022263" cy="3200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i="0" dirty="0">
                <a:solidFill>
                  <a:srgbClr val="212121"/>
                </a:solidFill>
                <a:effectLst/>
                <a:hlinkClick r:id="rId3"/>
              </a:rPr>
              <a:t>Hunter OO. (2023). J Am Assoc Nurse Pract, 35(2):98-103.</a:t>
            </a:r>
            <a:endParaRPr lang="en-US" sz="1600" b="0" i="0" dirty="0">
              <a:solidFill>
                <a:srgbClr val="212121"/>
              </a:solidFill>
              <a:effectLst/>
            </a:endParaRPr>
          </a:p>
          <a:p>
            <a:r>
              <a:rPr lang="en-US" sz="1600" dirty="0">
                <a:solidFill>
                  <a:srgbClr val="212121"/>
                </a:solidFill>
                <a:hlinkClick r:id="rId4"/>
              </a:rPr>
              <a:t>VHA Directive 1073 (1) Appendix E “Parameters for the Safe Administration of Ketamine for Non-Sedation Purposes” January 13, 2023</a:t>
            </a:r>
            <a:endParaRPr lang="en-US" sz="1600" b="0" i="0" dirty="0">
              <a:solidFill>
                <a:srgbClr val="212121"/>
              </a:solidFill>
              <a:effectLst/>
            </a:endParaRPr>
          </a:p>
          <a:p>
            <a:endParaRPr lang="en-US" sz="1600" dirty="0">
              <a:solidFill>
                <a:srgbClr val="21212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F86AD0-859D-759C-2738-1110B04CBF79}"/>
              </a:ext>
            </a:extLst>
          </p:cNvPr>
          <p:cNvSpPr txBox="1"/>
          <p:nvPr/>
        </p:nvSpPr>
        <p:spPr>
          <a:xfrm>
            <a:off x="551328" y="1674674"/>
            <a:ext cx="2302708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" dirty="0">
                <a:solidFill>
                  <a:schemeClr val="bg1"/>
                </a:solidFill>
              </a:rPr>
              <a:t>This is unimportant text with no bearing on the PPT’s training goals and should not be here. 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F7E0734-E6F8-F0DD-AAF5-5ABCDB3CC249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FC21AA-8A5B-D34B-9741-3024266536F4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951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190499" y="647700"/>
            <a:ext cx="3379177" cy="1661993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By the end of the module, you will be able to: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38599" y="647700"/>
            <a:ext cx="7172325" cy="489364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Clr>
                <a:srgbClr val="7030A0"/>
              </a:buClr>
              <a:buSzPct val="125000"/>
              <a:buFont typeface="Arial"/>
              <a:buChar char="•"/>
            </a:pPr>
            <a:r>
              <a:rPr lang="en-US" sz="2800" dirty="0">
                <a:cs typeface="Arial" pitchFamily="34" charset="0"/>
              </a:rPr>
              <a:t>Describe the mechanism of action for intravenous ketamine and intravenous lidocaine for acute pain.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Clr>
                <a:srgbClr val="7030A0"/>
              </a:buClr>
              <a:buSzPct val="125000"/>
              <a:buFont typeface="Arial"/>
              <a:buChar char="•"/>
            </a:pPr>
            <a:r>
              <a:rPr lang="en-US" sz="2800" dirty="0">
                <a:cs typeface="Arial" pitchFamily="34" charset="0"/>
              </a:rPr>
              <a:t>Identify appropriate patient selection for intravenous infusions for acute pain. 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Clr>
                <a:srgbClr val="7030A0"/>
              </a:buClr>
              <a:buSzPct val="125000"/>
              <a:buFont typeface="Arial"/>
              <a:buChar char="•"/>
            </a:pPr>
            <a:r>
              <a:rPr lang="en-US" sz="2800" dirty="0">
                <a:cs typeface="Arial" pitchFamily="34" charset="0"/>
              </a:rPr>
              <a:t>Discuss the safety and monitoring of patients receiving intravenous infusions for acute pain.  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Clr>
                <a:srgbClr val="7030A0"/>
              </a:buClr>
              <a:buSzPct val="125000"/>
              <a:buFont typeface="Arial"/>
              <a:buChar char="•"/>
            </a:pPr>
            <a:r>
              <a:rPr lang="en-US" sz="2800" dirty="0">
                <a:cs typeface="Arial" pitchFamily="34" charset="0"/>
              </a:rPr>
              <a:t>Review opportunities and obstacles to implementing acute pain infusions.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8C3A17-2732-CC9D-BD3D-9E2E25604D38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FC21AA-8A5B-D34B-9741-3024266536F4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190500" y="647700"/>
            <a:ext cx="3276599" cy="55399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We will review: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38600" y="685801"/>
            <a:ext cx="779145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buSzPct val="125000"/>
              <a:defRPr/>
            </a:pPr>
            <a:r>
              <a:rPr 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Arial" pitchFamily="34" charset="0"/>
              </a:rPr>
              <a:t>Topic One: </a:t>
            </a:r>
            <a:r>
              <a:rPr lang="en-US" sz="2400" dirty="0"/>
              <a:t>Ketamine infusions for acute pain.</a:t>
            </a:r>
          </a:p>
          <a:p>
            <a:pPr defTabSz="457200">
              <a:buSzPct val="125000"/>
              <a:defRPr/>
            </a:pPr>
            <a:endParaRPr lang="en-US" sz="2400" b="1" dirty="0">
              <a:solidFill>
                <a:srgbClr val="7030A0"/>
              </a:solidFill>
              <a:latin typeface="Calibri" panose="020F0502020204030204" pitchFamily="34" charset="0"/>
              <a:cs typeface="Arial" pitchFamily="34" charset="0"/>
            </a:endParaRPr>
          </a:p>
          <a:p>
            <a:pPr defTabSz="457200">
              <a:buSzPct val="125000"/>
              <a:defRPr/>
            </a:pPr>
            <a:r>
              <a:rPr 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Arial" pitchFamily="34" charset="0"/>
              </a:rPr>
              <a:t>Topic Two: </a:t>
            </a:r>
            <a:r>
              <a:rPr lang="en-US" sz="2400" dirty="0">
                <a:latin typeface="Calibri" panose="020F0502020204030204" pitchFamily="34" charset="0"/>
              </a:rPr>
              <a:t>Lidocaine infusions for acute pain.</a:t>
            </a:r>
            <a:endParaRPr lang="en-US" sz="2400" strike="sngStrike" dirty="0">
              <a:latin typeface="Calibri" panose="020F0502020204030204" pitchFamily="34" charset="0"/>
            </a:endParaRPr>
          </a:p>
          <a:p>
            <a:pPr defTabSz="457200">
              <a:buSzPct val="125000"/>
              <a:defRPr/>
            </a:pPr>
            <a:br>
              <a:rPr lang="en-US" sz="2400" dirty="0"/>
            </a:br>
            <a:r>
              <a:rPr 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Arial" pitchFamily="34" charset="0"/>
              </a:rPr>
              <a:t>Topic Three: </a:t>
            </a:r>
            <a:r>
              <a:rPr lang="en-US" sz="2400" dirty="0"/>
              <a:t>Implementing infusions for acute pain at your facility.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268DA01F-449D-195E-2CAF-4F87F1E299AD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FC21AA-8A5B-D34B-9741-3024266536F4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D581B-E71F-7345-9571-A51F75080C5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0499" y="681446"/>
            <a:ext cx="3386713" cy="3462486"/>
          </a:xfrm>
        </p:spPr>
        <p:txBody>
          <a:bodyPr wrap="square" anchor="t">
            <a:spAutoFit/>
          </a:bodyPr>
          <a:lstStyle/>
          <a:p>
            <a:r>
              <a:rPr lang="en-US" sz="3800" b="1" dirty="0">
                <a:solidFill>
                  <a:srgbClr val="7030A0"/>
                </a:solidFill>
                <a:latin typeface="+mn-lt"/>
              </a:rPr>
              <a:t>TOPIC ONE:  </a:t>
            </a:r>
            <a:br>
              <a:rPr lang="en-US" b="1" dirty="0">
                <a:solidFill>
                  <a:srgbClr val="7030A0"/>
                </a:solidFill>
              </a:rPr>
            </a:br>
            <a:br>
              <a:rPr lang="en-US" b="1" dirty="0">
                <a:solidFill>
                  <a:srgbClr val="7030A0"/>
                </a:solidFill>
              </a:rPr>
            </a:br>
            <a:r>
              <a:rPr lang="en-US" sz="4400" b="0" dirty="0">
                <a:solidFill>
                  <a:srgbClr val="7030A0"/>
                </a:solidFill>
              </a:rPr>
              <a:t>Intravenous Ketamine</a:t>
            </a:r>
            <a:r>
              <a:rPr lang="en-US" sz="4400" b="0" dirty="0">
                <a:solidFill>
                  <a:srgbClr val="7030A0"/>
                </a:solidFill>
                <a:latin typeface="+mn-lt"/>
              </a:rPr>
              <a:t> </a:t>
            </a:r>
            <a:r>
              <a:rPr lang="en-US" sz="4400" b="0" dirty="0">
                <a:solidFill>
                  <a:srgbClr val="7030A0"/>
                </a:solidFill>
              </a:rPr>
              <a:t>I</a:t>
            </a:r>
            <a:r>
              <a:rPr lang="en-US" sz="4400" b="0" dirty="0">
                <a:solidFill>
                  <a:srgbClr val="7030A0"/>
                </a:solidFill>
                <a:latin typeface="+mn-lt"/>
              </a:rPr>
              <a:t>nfusions for Acute </a:t>
            </a:r>
            <a:r>
              <a:rPr lang="en-US" sz="4400" b="0" dirty="0">
                <a:solidFill>
                  <a:srgbClr val="7030A0"/>
                </a:solidFill>
              </a:rPr>
              <a:t>P</a:t>
            </a:r>
            <a:r>
              <a:rPr lang="en-US" sz="4400" b="0" dirty="0">
                <a:solidFill>
                  <a:srgbClr val="7030A0"/>
                </a:solidFill>
                <a:latin typeface="+mn-lt"/>
              </a:rPr>
              <a:t>ain</a:t>
            </a:r>
          </a:p>
        </p:txBody>
      </p:sp>
      <p:pic>
        <p:nvPicPr>
          <p:cNvPr id="4" name="Picture 3" descr="Tattered arm chair">
            <a:extLst>
              <a:ext uri="{FF2B5EF4-FFF2-40B4-BE49-F238E27FC236}">
                <a16:creationId xmlns:a16="http://schemas.microsoft.com/office/drawing/2014/main" id="{BC9032F0-71E5-3E8B-116B-45F58C6A7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8357" y="0"/>
            <a:ext cx="8593643" cy="6858000"/>
          </a:xfrm>
          <a:prstGeom prst="rect">
            <a:avLst/>
          </a:prstGeom>
        </p:spPr>
      </p:pic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A0EF40F-8874-FDE2-9E66-2856E610877E}"/>
              </a:ext>
            </a:extLst>
          </p:cNvPr>
          <p:cNvSpPr txBox="1">
            <a:spLocks/>
          </p:cNvSpPr>
          <p:nvPr/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FC21AA-8A5B-D34B-9741-3024266536F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913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190500" y="647700"/>
            <a:ext cx="3276599" cy="110799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What is ketamine?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38600" y="685801"/>
            <a:ext cx="76375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ea typeface="Times New Roman" panose="02020603050405020304" pitchFamily="18" charset="0"/>
              </a:rPr>
              <a:t>Introduced </a:t>
            </a:r>
            <a:r>
              <a:rPr lang="en-US" sz="3200" dirty="0">
                <a:ea typeface="Times New Roman" panose="02020603050405020304" pitchFamily="18" charset="0"/>
              </a:rPr>
              <a:t>clinically in 1970 </a:t>
            </a:r>
            <a:r>
              <a:rPr lang="en-US" sz="3200" dirty="0">
                <a:effectLst/>
                <a:ea typeface="Times New Roman" panose="02020603050405020304" pitchFamily="18" charset="0"/>
              </a:rPr>
              <a:t>as a dissociative anesthetic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>
              <a:effectLst/>
              <a:ea typeface="Times New Roman" panose="02020603050405020304" pitchFamily="18" charset="0"/>
            </a:endParaRP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ea typeface="Times New Roman" panose="02020603050405020304" pitchFamily="18" charset="0"/>
              </a:rPr>
              <a:t>S</a:t>
            </a:r>
            <a:r>
              <a:rPr lang="en-US" sz="3200" dirty="0">
                <a:effectLst/>
                <a:ea typeface="Times New Roman" panose="02020603050405020304" pitchFamily="18" charset="0"/>
              </a:rPr>
              <a:t>ubanesthetic (low-dose) intravenous ketamine is used for pain relief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A6D4843B-A8E4-830B-D51E-46975D1200D3}"/>
              </a:ext>
            </a:extLst>
          </p:cNvPr>
          <p:cNvSpPr txBox="1">
            <a:spLocks/>
          </p:cNvSpPr>
          <p:nvPr/>
        </p:nvSpPr>
        <p:spPr>
          <a:xfrm>
            <a:off x="3906452" y="6287621"/>
            <a:ext cx="6295974" cy="50258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Mion, G. (2017). Eur. J. Anaesthesiol, 34(9), 571-575.</a:t>
            </a:r>
            <a:endParaRPr lang="en-US" sz="1600" dirty="0"/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A02CD1B-5531-77DA-2780-502B9F398B8B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FC21AA-8A5B-D34B-9741-3024266536F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102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67DF2BE-D74A-D343-E6D7-A648C8E67FB2}"/>
              </a:ext>
            </a:extLst>
          </p:cNvPr>
          <p:cNvSpPr txBox="1">
            <a:spLocks/>
          </p:cNvSpPr>
          <p:nvPr/>
        </p:nvSpPr>
        <p:spPr>
          <a:xfrm>
            <a:off x="3906452" y="6172199"/>
            <a:ext cx="6295974" cy="50258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tx1">
                    <a:alpha val="70000"/>
                  </a:schemeClr>
                </a:solidFill>
                <a:hlinkClick r:id="rId3"/>
              </a:rPr>
              <a:t>Gorlin, A.  (2016). J. Anaesthesiol. Clin. Pharmacol, 32(2), 160–167.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tx1">
                    <a:alpha val="70000"/>
                  </a:schemeClr>
                </a:solidFill>
                <a:hlinkClick r:id="rId4"/>
              </a:rPr>
              <a:t>Vadivelu, N. (2016). J. Anaesthesiol. Clin. Pharmacol, 32(3), 298-306.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190500" y="647700"/>
            <a:ext cx="3276599" cy="110799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Low-dose Ketamine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38600" y="685801"/>
            <a:ext cx="763758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Times New Roman" panose="02020603050405020304" pitchFamily="18" charset="0"/>
                <a:cs typeface="+mn-cs"/>
              </a:rPr>
              <a:t>Provides analgesia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Times New Roman" panose="02020603050405020304" pitchFamily="18" charset="0"/>
                <a:cs typeface="+mn-cs"/>
              </a:rPr>
              <a:t>Reduces hyperalgesia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dirty="0">
                <a:solidFill>
                  <a:srgbClr val="000000"/>
                </a:solidFill>
                <a:latin typeface="Calibri" panose="020F0502020204030204"/>
                <a:ea typeface="Times New Roman" panose="02020603050405020304" pitchFamily="18" charset="0"/>
              </a:rPr>
              <a:t>Potentiates the analgesic effects of opioids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Times New Roman" panose="02020603050405020304" pitchFamily="18" charset="0"/>
                <a:cs typeface="+mn-cs"/>
              </a:rPr>
              <a:t>Opioid-spearing effects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Times New Roman" panose="02020603050405020304" pitchFamily="18" charset="0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Times New Roman" panose="02020603050405020304" pitchFamily="18" charset="0"/>
                <a:cs typeface="+mn-cs"/>
              </a:rPr>
              <a:t>Preserves respiratory function and airway reflexes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Times New Roman" panose="02020603050405020304" pitchFamily="18" charset="0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Times New Roman" panose="02020603050405020304" pitchFamily="18" charset="0"/>
              <a:cs typeface="+mn-cs"/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A02CD1B-5531-77DA-2780-502B9F398B8B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8923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104375" y="647700"/>
            <a:ext cx="3276600" cy="1661993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Ketamine Mechanism of Action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62243" y="647700"/>
            <a:ext cx="7637585" cy="435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Primary drug effect: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N-methyl-D-aspartate (NMDA) receptor inhibition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Secondary drug effects: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</a:rPr>
              <a:t>O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pioid receptor agonist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</a:rPr>
              <a:t>A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nti-inflammatory effects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1C20C58-C7D9-6467-965D-2617F9A853BB}"/>
              </a:ext>
            </a:extLst>
          </p:cNvPr>
          <p:cNvSpPr txBox="1">
            <a:spLocks/>
          </p:cNvSpPr>
          <p:nvPr/>
        </p:nvSpPr>
        <p:spPr>
          <a:xfrm>
            <a:off x="104375" y="5647174"/>
            <a:ext cx="3412547" cy="10743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030A0"/>
              </a:buClr>
              <a:buFont typeface="Arial" panose="020B0604020202020204" pitchFamily="34" charset="0"/>
              <a:buNone/>
              <a:defRPr sz="2200" b="1" kern="1200">
                <a:solidFill>
                  <a:schemeClr val="tx1"/>
                </a:solidFill>
                <a:latin typeface="Franklin Gothic Book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3"/>
              </a:rPr>
              <a:t>Niesters</a:t>
            </a:r>
            <a:r>
              <a:rPr lang="en-US" sz="1600" b="0" dirty="0">
                <a:latin typeface="+mn-lt"/>
                <a:ea typeface="Calibri" panose="020F0502020204030204" pitchFamily="34" charset="0"/>
                <a:hlinkClick r:id="rId3"/>
              </a:rPr>
              <a:t>. </a:t>
            </a:r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3"/>
              </a:rPr>
              <a:t>(2014). Br J Clin Pharmacol, 77(2), 357-367. </a:t>
            </a:r>
            <a:endParaRPr lang="en-US" sz="1600" b="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/>
            <a:r>
              <a:rPr lang="en-US" sz="1600" b="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Vadivelu, N. (2016). J Anaesthesiol Clin Pharmacol, 32(3), 298-306. </a:t>
            </a:r>
            <a:endParaRPr lang="en-US" sz="1600" b="0" dirty="0">
              <a:latin typeface="+mn-lt"/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A02CD1B-5531-77DA-2780-502B9F398B8B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1016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19635E-54A7-69A2-83B7-2DDA3BB5797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84205" y="378254"/>
            <a:ext cx="10515600" cy="1325563"/>
          </a:xfrm>
        </p:spPr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NMDA Receptor Antagonism</a:t>
            </a:r>
            <a:endParaRPr lang="en-US" sz="4800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B0CD92-F1C1-A719-3332-EB4849EABA3B}"/>
              </a:ext>
            </a:extLst>
          </p:cNvPr>
          <p:cNvSpPr txBox="1"/>
          <p:nvPr/>
        </p:nvSpPr>
        <p:spPr>
          <a:xfrm>
            <a:off x="602599" y="1321435"/>
            <a:ext cx="433083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Calibri" panose="020F0502020204030204"/>
                <a:ea typeface="Times New Roman" panose="02020603050405020304" pitchFamily="18" charset="0"/>
              </a:rPr>
              <a:t>Ketamine binds non-competitively to the NMDP </a:t>
            </a: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receptor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Reduces glutamate release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Blocks calcium influx to inhibit neurotransmission</a:t>
            </a:r>
          </a:p>
        </p:txBody>
      </p:sp>
      <p:pic>
        <p:nvPicPr>
          <p:cNvPr id="2" name="Picture 1" descr="Diagram of a cell membrane, covering the extracellular side, cytopiasmic side, allosteric site, Glutamate binding site, Glycine binding site and the PCP site where Ketamine is present">
            <a:extLst>
              <a:ext uri="{FF2B5EF4-FFF2-40B4-BE49-F238E27FC236}">
                <a16:creationId xmlns:a16="http://schemas.microsoft.com/office/drawing/2014/main" id="{432A3865-4910-4D00-43C1-2F490BBE9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832" y="1784306"/>
            <a:ext cx="6572120" cy="4156365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B40E484-6928-32CF-A1D3-F871A19FD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31645" y="2356258"/>
            <a:ext cx="653014" cy="640621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6AE7812B-FC9E-9638-F54B-1C0FABA3E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52674" y="1705939"/>
            <a:ext cx="805068" cy="48820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295D770-D90E-DC13-5D1C-FA35353AD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4205" y="1018175"/>
            <a:ext cx="8865935" cy="45719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BA7B3D-977F-0A55-DED8-8603F50404E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0116517" y="2234387"/>
            <a:ext cx="894304" cy="301450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903407B-1FD1-1E2C-A3FE-6C8650C6AD6C}"/>
              </a:ext>
            </a:extLst>
          </p:cNvPr>
          <p:cNvSpPr txBox="1">
            <a:spLocks/>
          </p:cNvSpPr>
          <p:nvPr/>
        </p:nvSpPr>
        <p:spPr>
          <a:xfrm>
            <a:off x="8047967" y="5996927"/>
            <a:ext cx="3814482" cy="3873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030A0"/>
              </a:buClr>
              <a:buFont typeface="Arial" panose="020B0604020202020204" pitchFamily="34" charset="0"/>
              <a:buNone/>
              <a:defRPr sz="2200" b="1" kern="1200">
                <a:solidFill>
                  <a:schemeClr val="tx1"/>
                </a:solidFill>
                <a:latin typeface="Franklin Gothic Book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600" b="0" i="0" dirty="0">
                <a:solidFill>
                  <a:srgbClr val="212121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  <a:hlinkClick r:id="rId8"/>
              </a:rPr>
              <a:t>Adapted from Lisek M. (2020). Int J Mol Sci, 21(21):8410. </a:t>
            </a:r>
            <a:endParaRPr lang="en-US" sz="1600" b="0" dirty="0">
              <a:latin typeface="+mn-lt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674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5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7030A0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0a1b9c3-d062-4bd9-9e3b-a1f440b54c1a" xsi:nil="true"/>
    <lcf76f155ced4ddcb4097134ff3c332f xmlns="ddb17ae7-c789-4fdc-830e-aca6b6fa5a69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06A65189B28A4BB3EDEF1AA1333949" ma:contentTypeVersion="13" ma:contentTypeDescription="Create a new document." ma:contentTypeScope="" ma:versionID="3679f2954cdac56223860b95b523319d">
  <xsd:schema xmlns:xsd="http://www.w3.org/2001/XMLSchema" xmlns:xs="http://www.w3.org/2001/XMLSchema" xmlns:p="http://schemas.microsoft.com/office/2006/metadata/properties" xmlns:ns2="ddb17ae7-c789-4fdc-830e-aca6b6fa5a69" xmlns:ns3="00a1b9c3-d062-4bd9-9e3b-a1f440b54c1a" targetNamespace="http://schemas.microsoft.com/office/2006/metadata/properties" ma:root="true" ma:fieldsID="0a24b198b5279703a2f128c61324047a" ns2:_="" ns3:_="">
    <xsd:import namespace="ddb17ae7-c789-4fdc-830e-aca6b6fa5a69"/>
    <xsd:import namespace="00a1b9c3-d062-4bd9-9e3b-a1f440b54c1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b17ae7-c789-4fdc-830e-aca6b6fa5a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f0ac6538-d41a-4f9a-bd67-5f7ae81a6d7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a1b9c3-d062-4bd9-9e3b-a1f440b54c1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7ae24551-0ed1-4704-8f93-c85568edcad3}" ma:internalName="TaxCatchAll" ma:showField="CatchAllData" ma:web="00a1b9c3-d062-4bd9-9e3b-a1f440b54c1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5712A1F-F86D-4FF3-A970-6E9F742920F3}">
  <ds:schemaRefs>
    <ds:schemaRef ds:uri="ddb17ae7-c789-4fdc-830e-aca6b6fa5a69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00a1b9c3-d062-4bd9-9e3b-a1f440b54c1a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C6885D26-278C-44B3-B8FD-A3923C5CC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b17ae7-c789-4fdc-830e-aca6b6fa5a69"/>
    <ds:schemaRef ds:uri="00a1b9c3-d062-4bd9-9e3b-a1f440b54c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ED20DA9-2A65-44CB-9AF3-EC8CC41C626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13848</TotalTime>
  <Words>1263</Words>
  <Application>Microsoft Macintosh PowerPoint</Application>
  <PresentationFormat>Widescreen</PresentationFormat>
  <Paragraphs>216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Articulate</vt:lpstr>
      <vt:lpstr>Calibri</vt:lpstr>
      <vt:lpstr>Calibri-Light</vt:lpstr>
      <vt:lpstr>Courier New</vt:lpstr>
      <vt:lpstr>Franklin Gothic Book</vt:lpstr>
      <vt:lpstr>Franklin Gothic Medium</vt:lpstr>
      <vt:lpstr>Times New Roman</vt:lpstr>
      <vt:lpstr>Office Theme</vt:lpstr>
      <vt:lpstr>Inpatient Infusions for Acute Pain</vt:lpstr>
      <vt:lpstr>Navigation  and coruses requirements</vt:lpstr>
      <vt:lpstr>By the end of the module, you will be able to:</vt:lpstr>
      <vt:lpstr>We will review:</vt:lpstr>
      <vt:lpstr>TOPIC ONE:    Intravenous Ketamine Infusions for Acute Pain</vt:lpstr>
      <vt:lpstr>What is ketamine? </vt:lpstr>
      <vt:lpstr>Low-dose Ketamine </vt:lpstr>
      <vt:lpstr>Ketamine Mechanism of Action</vt:lpstr>
      <vt:lpstr>NMDA Receptor Antagonism</vt:lpstr>
      <vt:lpstr>Ketamine Pharmacology</vt:lpstr>
      <vt:lpstr>Ketamine Indications</vt:lpstr>
      <vt:lpstr>Ketamine Patient Selection</vt:lpstr>
      <vt:lpstr>Adverse effects</vt:lpstr>
      <vt:lpstr>Other Adverse Effects</vt:lpstr>
      <vt:lpstr>Ketamine Prescribing</vt:lpstr>
      <vt:lpstr>Ketamine Dosing Recommendations </vt:lpstr>
      <vt:lpstr>Ketamine Dosing Recommendations cont.</vt:lpstr>
      <vt:lpstr>IV Ketamine Sample Order Set Part 1</vt:lpstr>
      <vt:lpstr>IV Ketamine Sample Order Set Part 2</vt:lpstr>
      <vt:lpstr>Monitoring &amp; Documentation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Women and Pain</dc:title>
  <dc:creator>psargent312@outlook.com</dc:creator>
  <cp:lastModifiedBy>Joseph Delorie</cp:lastModifiedBy>
  <cp:revision>234</cp:revision>
  <cp:lastPrinted>2024-03-13T16:59:34Z</cp:lastPrinted>
  <dcterms:created xsi:type="dcterms:W3CDTF">2023-01-05T23:22:57Z</dcterms:created>
  <dcterms:modified xsi:type="dcterms:W3CDTF">2024-09-08T22:48:24Z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0x0101000706A65189B28A4BB3EDEF1AA1333949</vt:lpwstr>
  </property>
  <property fmtid="{D5CDD505-2E9C-101B-9397-08002B2CF9AE}" pid="3" name="MSIP_Label_f6e10818-43ce-4bc4-b79f-3f667bd95a00_Enabled">
    <vt:lpwstr>true</vt:lpwstr>
  </property>
  <property fmtid="{D5CDD505-2E9C-101B-9397-08002B2CF9AE}" pid="4" name="MSIP_Label_f6e10818-43ce-4bc4-b79f-3f667bd95a00_SetDate">
    <vt:lpwstr>2023-08-08T18:39:34Z</vt:lpwstr>
  </property>
  <property fmtid="{D5CDD505-2E9C-101B-9397-08002B2CF9AE}" pid="5" name="MSIP_Label_f6e10818-43ce-4bc4-b79f-3f667bd95a00_Method">
    <vt:lpwstr>Privileged</vt:lpwstr>
  </property>
  <property fmtid="{D5CDD505-2E9C-101B-9397-08002B2CF9AE}" pid="6" name="MSIP_Label_f6e10818-43ce-4bc4-b79f-3f667bd95a00_Name">
    <vt:lpwstr>General</vt:lpwstr>
  </property>
  <property fmtid="{D5CDD505-2E9C-101B-9397-08002B2CF9AE}" pid="7" name="MSIP_Label_f6e10818-43ce-4bc4-b79f-3f667bd95a00_SiteId">
    <vt:lpwstr>f3780b60-5af4-4746-8651-af82443ed41c</vt:lpwstr>
  </property>
  <property fmtid="{D5CDD505-2E9C-101B-9397-08002B2CF9AE}" pid="8" name="MSIP_Label_f6e10818-43ce-4bc4-b79f-3f667bd95a00_ActionId">
    <vt:lpwstr>05f152de-f0b1-4bd5-911a-c1d65b82f214</vt:lpwstr>
  </property>
  <property fmtid="{D5CDD505-2E9C-101B-9397-08002B2CF9AE}" pid="9" name="MSIP_Label_f6e10818-43ce-4bc4-b79f-3f667bd95a00_ContentBits">
    <vt:lpwstr>0</vt:lpwstr>
  </property>
</Properties>
</file>

<file path=docProps/thumbnail.jpeg>
</file>